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4"/>
  </p:sldMasterIdLst>
  <p:notesMasterIdLst>
    <p:notesMasterId r:id="rId16"/>
  </p:notesMasterIdLst>
  <p:sldIdLst>
    <p:sldId id="271" r:id="rId5"/>
    <p:sldId id="258" r:id="rId6"/>
    <p:sldId id="260" r:id="rId7"/>
    <p:sldId id="261" r:id="rId8"/>
    <p:sldId id="262" r:id="rId9"/>
    <p:sldId id="263" r:id="rId10"/>
    <p:sldId id="264" r:id="rId11"/>
    <p:sldId id="265" r:id="rId12"/>
    <p:sldId id="268" r:id="rId13"/>
    <p:sldId id="267" r:id="rId14"/>
    <p:sldId id="270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Wilkos Gladki, Ewa" initials="WGE" lastIdx="5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BA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181A0F8-8C36-4B20-B43A-72E4377C1155}" v="2" dt="2021-04-26T15:35:34.25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379"/>
    <p:restoredTop sz="96336"/>
  </p:normalViewPr>
  <p:slideViewPr>
    <p:cSldViewPr snapToGrid="0" snapToObjects="1" showGuides="1">
      <p:cViewPr varScale="1">
        <p:scale>
          <a:sx n="78" d="100"/>
          <a:sy n="78" d="100"/>
        </p:scale>
        <p:origin x="970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5/10/relationships/revisionInfo" Target="revisionInfo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ADD4D87-EE92-4C7A-9071-60B61FB5071C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843C4CE7-A634-4144-A1F2-9B36C701549E}">
      <dgm:prSet phldrT="[Tekst]" custT="1"/>
      <dgm:spPr>
        <a:solidFill>
          <a:schemeClr val="accent1">
            <a:lumMod val="75000"/>
          </a:schemeClr>
        </a:solidFill>
      </dgm:spPr>
      <dgm:t>
        <a:bodyPr/>
        <a:lstStyle/>
        <a:p>
          <a:pPr>
            <a:lnSpc>
              <a:spcPct val="110000"/>
            </a:lnSpc>
            <a:spcBef>
              <a:spcPts val="300"/>
            </a:spcBef>
            <a:spcAft>
              <a:spcPts val="0"/>
            </a:spcAft>
          </a:pPr>
          <a:r>
            <a:rPr lang="pl-PL" sz="1400" b="1" dirty="0">
              <a:latin typeface="Roboto" panose="02000000000000000000" pitchFamily="2" charset="0"/>
              <a:ea typeface="Roboto" panose="02000000000000000000" pitchFamily="2" charset="0"/>
            </a:rPr>
            <a:t>Dyrektywa 2000/60/WE Parlamentu Europejskiego i Rady </a:t>
          </a:r>
          <a:br>
            <a:rPr lang="pl-PL" sz="1400" b="1" dirty="0">
              <a:latin typeface="Roboto" panose="02000000000000000000" pitchFamily="2" charset="0"/>
              <a:ea typeface="Roboto" panose="02000000000000000000" pitchFamily="2" charset="0"/>
            </a:rPr>
          </a:br>
          <a:r>
            <a:rPr lang="pl-PL" sz="1400" b="1" dirty="0">
              <a:latin typeface="Roboto" panose="02000000000000000000" pitchFamily="2" charset="0"/>
              <a:ea typeface="Roboto" panose="02000000000000000000" pitchFamily="2" charset="0"/>
            </a:rPr>
            <a:t>z dnia 23 października 2000 ustanawiająca ramy wspólnotowego działania w dziedzinie polityki wodnej</a:t>
          </a:r>
        </a:p>
      </dgm:t>
    </dgm:pt>
    <dgm:pt modelId="{61226654-898C-4631-AF88-A1BE53B13D2D}" type="parTrans" cxnId="{79DBED9A-A1B8-43D8-AE6D-F5E0F252537A}">
      <dgm:prSet/>
      <dgm:spPr/>
      <dgm:t>
        <a:bodyPr/>
        <a:lstStyle/>
        <a:p>
          <a:endParaRPr lang="pl-PL"/>
        </a:p>
      </dgm:t>
    </dgm:pt>
    <dgm:pt modelId="{76CC3E84-4A8D-4EF9-84B3-18B78B8C4704}" type="sibTrans" cxnId="{79DBED9A-A1B8-43D8-AE6D-F5E0F252537A}">
      <dgm:prSet/>
      <dgm:spPr>
        <a:solidFill>
          <a:schemeClr val="bg1">
            <a:lumMod val="75000"/>
          </a:schemeClr>
        </a:solidFill>
      </dgm:spPr>
      <dgm:t>
        <a:bodyPr/>
        <a:lstStyle/>
        <a:p>
          <a:endParaRPr lang="pl-PL"/>
        </a:p>
      </dgm:t>
    </dgm:pt>
    <dgm:pt modelId="{7D9671B5-1E8A-43C1-96C8-C02C9D918420}">
      <dgm:prSet phldrT="[Tekst]" custT="1"/>
      <dgm:spPr>
        <a:solidFill>
          <a:schemeClr val="accent1">
            <a:lumMod val="75000"/>
          </a:schemeClr>
        </a:solidFill>
      </dgm:spPr>
      <dgm:t>
        <a:bodyPr/>
        <a:lstStyle/>
        <a:p>
          <a:pPr marL="0" lvl="0" indent="0" algn="ctr" defTabSz="577850">
            <a:lnSpc>
              <a:spcPct val="110000"/>
            </a:lnSpc>
            <a:spcBef>
              <a:spcPct val="0"/>
            </a:spcBef>
            <a:spcAft>
              <a:spcPts val="200"/>
            </a:spcAft>
            <a:buNone/>
          </a:pPr>
          <a:r>
            <a:rPr lang="pl-PL" sz="1400" b="1" kern="1200" dirty="0">
              <a:solidFill>
                <a:prstClr val="white"/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Osiągnięcie lub utrzymanie dobrego stanu wód i ekosystemów od wód zależnych</a:t>
          </a:r>
        </a:p>
      </dgm:t>
    </dgm:pt>
    <dgm:pt modelId="{D0592EAC-16CE-430B-B0D3-216FE682229C}" type="parTrans" cxnId="{A413E017-B2ED-4006-B41B-9202F1C78EA3}">
      <dgm:prSet/>
      <dgm:spPr/>
      <dgm:t>
        <a:bodyPr/>
        <a:lstStyle/>
        <a:p>
          <a:endParaRPr lang="pl-PL"/>
        </a:p>
      </dgm:t>
    </dgm:pt>
    <dgm:pt modelId="{EE0E84D2-2401-4BB9-A5F6-06BB47FAF4EB}" type="sibTrans" cxnId="{A413E017-B2ED-4006-B41B-9202F1C78EA3}">
      <dgm:prSet/>
      <dgm:spPr>
        <a:solidFill>
          <a:schemeClr val="bg1">
            <a:lumMod val="75000"/>
          </a:schemeClr>
        </a:solidFill>
      </dgm:spPr>
      <dgm:t>
        <a:bodyPr/>
        <a:lstStyle/>
        <a:p>
          <a:endParaRPr lang="pl-PL"/>
        </a:p>
      </dgm:t>
    </dgm:pt>
    <dgm:pt modelId="{2E8B3CC1-938E-43A4-8107-125B15A81FD3}">
      <dgm:prSet phldrT="[Tekst]" custT="1"/>
      <dgm:spPr>
        <a:solidFill>
          <a:schemeClr val="accent1">
            <a:lumMod val="75000"/>
          </a:schemeClr>
        </a:solidFill>
      </dgm:spPr>
      <dgm:t>
        <a:bodyPr/>
        <a:lstStyle/>
        <a:p>
          <a:pPr marL="0" lvl="0" indent="0" algn="ctr" defTabSz="577850">
            <a:lnSpc>
              <a:spcPct val="110000"/>
            </a:lnSpc>
            <a:spcBef>
              <a:spcPct val="0"/>
            </a:spcBef>
            <a:spcAft>
              <a:spcPts val="200"/>
            </a:spcAft>
            <a:buNone/>
          </a:pPr>
          <a:r>
            <a:rPr lang="pl-PL" sz="1400" b="1" kern="1200" dirty="0">
              <a:solidFill>
                <a:prstClr val="white"/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Plany gospodarowania wodami na obszarach dorzeczy</a:t>
          </a:r>
        </a:p>
      </dgm:t>
    </dgm:pt>
    <dgm:pt modelId="{A157AF04-CE89-44A3-A575-94731CB9B529}" type="parTrans" cxnId="{A19B0A9C-05B2-4C46-9E63-7819E3449093}">
      <dgm:prSet/>
      <dgm:spPr/>
      <dgm:t>
        <a:bodyPr/>
        <a:lstStyle/>
        <a:p>
          <a:endParaRPr lang="pl-PL"/>
        </a:p>
      </dgm:t>
    </dgm:pt>
    <dgm:pt modelId="{171A9290-45A0-4F19-9EEF-273E4D768031}" type="sibTrans" cxnId="{A19B0A9C-05B2-4C46-9E63-7819E3449093}">
      <dgm:prSet/>
      <dgm:spPr/>
      <dgm:t>
        <a:bodyPr/>
        <a:lstStyle/>
        <a:p>
          <a:endParaRPr lang="pl-PL"/>
        </a:p>
      </dgm:t>
    </dgm:pt>
    <dgm:pt modelId="{D5FD7B3A-BE13-49DB-9BBC-8B444A8B1EEF}" type="pres">
      <dgm:prSet presAssocID="{DADD4D87-EE92-4C7A-9071-60B61FB5071C}" presName="Name0" presStyleCnt="0">
        <dgm:presLayoutVars>
          <dgm:dir/>
          <dgm:resizeHandles val="exact"/>
        </dgm:presLayoutVars>
      </dgm:prSet>
      <dgm:spPr/>
    </dgm:pt>
    <dgm:pt modelId="{7A980162-C9A5-496E-A2A5-C86A27127B2E}" type="pres">
      <dgm:prSet presAssocID="{843C4CE7-A634-4144-A1F2-9B36C701549E}" presName="node" presStyleLbl="node1" presStyleIdx="0" presStyleCnt="3">
        <dgm:presLayoutVars>
          <dgm:bulletEnabled val="1"/>
        </dgm:presLayoutVars>
      </dgm:prSet>
      <dgm:spPr/>
    </dgm:pt>
    <dgm:pt modelId="{C8DB66FC-4571-453C-B2FE-68DA2ABC9110}" type="pres">
      <dgm:prSet presAssocID="{76CC3E84-4A8D-4EF9-84B3-18B78B8C4704}" presName="sibTrans" presStyleLbl="sibTrans2D1" presStyleIdx="0" presStyleCnt="2"/>
      <dgm:spPr/>
    </dgm:pt>
    <dgm:pt modelId="{3DF45C8F-3804-4C8C-AED4-59FCCFFA9CFD}" type="pres">
      <dgm:prSet presAssocID="{76CC3E84-4A8D-4EF9-84B3-18B78B8C4704}" presName="connectorText" presStyleLbl="sibTrans2D1" presStyleIdx="0" presStyleCnt="2"/>
      <dgm:spPr/>
    </dgm:pt>
    <dgm:pt modelId="{0285BB77-8229-4445-B9C3-90575A0A52C3}" type="pres">
      <dgm:prSet presAssocID="{7D9671B5-1E8A-43C1-96C8-C02C9D918420}" presName="node" presStyleLbl="node1" presStyleIdx="1" presStyleCnt="3" custScaleY="104194">
        <dgm:presLayoutVars>
          <dgm:bulletEnabled val="1"/>
        </dgm:presLayoutVars>
      </dgm:prSet>
      <dgm:spPr/>
    </dgm:pt>
    <dgm:pt modelId="{227D2E75-E568-49E5-A2BF-BB7864FFD86C}" type="pres">
      <dgm:prSet presAssocID="{EE0E84D2-2401-4BB9-A5F6-06BB47FAF4EB}" presName="sibTrans" presStyleLbl="sibTrans2D1" presStyleIdx="1" presStyleCnt="2"/>
      <dgm:spPr/>
    </dgm:pt>
    <dgm:pt modelId="{0C0CCD81-9BFA-4AE5-AB7C-A7494242A6DC}" type="pres">
      <dgm:prSet presAssocID="{EE0E84D2-2401-4BB9-A5F6-06BB47FAF4EB}" presName="connectorText" presStyleLbl="sibTrans2D1" presStyleIdx="1" presStyleCnt="2"/>
      <dgm:spPr/>
    </dgm:pt>
    <dgm:pt modelId="{E9CAB718-FC58-4680-8AAF-A5143AAF32CF}" type="pres">
      <dgm:prSet presAssocID="{2E8B3CC1-938E-43A4-8107-125B15A81FD3}" presName="node" presStyleLbl="node1" presStyleIdx="2" presStyleCnt="3">
        <dgm:presLayoutVars>
          <dgm:bulletEnabled val="1"/>
        </dgm:presLayoutVars>
      </dgm:prSet>
      <dgm:spPr/>
    </dgm:pt>
  </dgm:ptLst>
  <dgm:cxnLst>
    <dgm:cxn modelId="{FC3AE112-62BD-4166-8F44-0D7A4FCCD775}" type="presOf" srcId="{DADD4D87-EE92-4C7A-9071-60B61FB5071C}" destId="{D5FD7B3A-BE13-49DB-9BBC-8B444A8B1EEF}" srcOrd="0" destOrd="0" presId="urn:microsoft.com/office/officeart/2005/8/layout/process1"/>
    <dgm:cxn modelId="{A413E017-B2ED-4006-B41B-9202F1C78EA3}" srcId="{DADD4D87-EE92-4C7A-9071-60B61FB5071C}" destId="{7D9671B5-1E8A-43C1-96C8-C02C9D918420}" srcOrd="1" destOrd="0" parTransId="{D0592EAC-16CE-430B-B0D3-216FE682229C}" sibTransId="{EE0E84D2-2401-4BB9-A5F6-06BB47FAF4EB}"/>
    <dgm:cxn modelId="{35EA7B34-3EF0-48D1-8D06-D6CE7064EEAB}" type="presOf" srcId="{2E8B3CC1-938E-43A4-8107-125B15A81FD3}" destId="{E9CAB718-FC58-4680-8AAF-A5143AAF32CF}" srcOrd="0" destOrd="0" presId="urn:microsoft.com/office/officeart/2005/8/layout/process1"/>
    <dgm:cxn modelId="{C421E443-35DA-4E1C-95E1-60EDE7575B21}" type="presOf" srcId="{EE0E84D2-2401-4BB9-A5F6-06BB47FAF4EB}" destId="{0C0CCD81-9BFA-4AE5-AB7C-A7494242A6DC}" srcOrd="1" destOrd="0" presId="urn:microsoft.com/office/officeart/2005/8/layout/process1"/>
    <dgm:cxn modelId="{9FCD5367-8EAC-4EFF-8803-8667BB5F0E23}" type="presOf" srcId="{843C4CE7-A634-4144-A1F2-9B36C701549E}" destId="{7A980162-C9A5-496E-A2A5-C86A27127B2E}" srcOrd="0" destOrd="0" presId="urn:microsoft.com/office/officeart/2005/8/layout/process1"/>
    <dgm:cxn modelId="{16991657-C7AA-4AA6-AE75-9AEAC061645F}" type="presOf" srcId="{7D9671B5-1E8A-43C1-96C8-C02C9D918420}" destId="{0285BB77-8229-4445-B9C3-90575A0A52C3}" srcOrd="0" destOrd="0" presId="urn:microsoft.com/office/officeart/2005/8/layout/process1"/>
    <dgm:cxn modelId="{79DBED9A-A1B8-43D8-AE6D-F5E0F252537A}" srcId="{DADD4D87-EE92-4C7A-9071-60B61FB5071C}" destId="{843C4CE7-A634-4144-A1F2-9B36C701549E}" srcOrd="0" destOrd="0" parTransId="{61226654-898C-4631-AF88-A1BE53B13D2D}" sibTransId="{76CC3E84-4A8D-4EF9-84B3-18B78B8C4704}"/>
    <dgm:cxn modelId="{A19B0A9C-05B2-4C46-9E63-7819E3449093}" srcId="{DADD4D87-EE92-4C7A-9071-60B61FB5071C}" destId="{2E8B3CC1-938E-43A4-8107-125B15A81FD3}" srcOrd="2" destOrd="0" parTransId="{A157AF04-CE89-44A3-A575-94731CB9B529}" sibTransId="{171A9290-45A0-4F19-9EEF-273E4D768031}"/>
    <dgm:cxn modelId="{CDCA729E-9511-4171-96E6-7401999FC210}" type="presOf" srcId="{76CC3E84-4A8D-4EF9-84B3-18B78B8C4704}" destId="{C8DB66FC-4571-453C-B2FE-68DA2ABC9110}" srcOrd="0" destOrd="0" presId="urn:microsoft.com/office/officeart/2005/8/layout/process1"/>
    <dgm:cxn modelId="{6316CBDA-7E57-4A6D-A06D-344FC2590784}" type="presOf" srcId="{EE0E84D2-2401-4BB9-A5F6-06BB47FAF4EB}" destId="{227D2E75-E568-49E5-A2BF-BB7864FFD86C}" srcOrd="0" destOrd="0" presId="urn:microsoft.com/office/officeart/2005/8/layout/process1"/>
    <dgm:cxn modelId="{7AAF6EFC-8952-483F-BE31-4857D9AFF888}" type="presOf" srcId="{76CC3E84-4A8D-4EF9-84B3-18B78B8C4704}" destId="{3DF45C8F-3804-4C8C-AED4-59FCCFFA9CFD}" srcOrd="1" destOrd="0" presId="urn:microsoft.com/office/officeart/2005/8/layout/process1"/>
    <dgm:cxn modelId="{5BC75A78-9462-4F1C-BF2A-2FBABE6D47C1}" type="presParOf" srcId="{D5FD7B3A-BE13-49DB-9BBC-8B444A8B1EEF}" destId="{7A980162-C9A5-496E-A2A5-C86A27127B2E}" srcOrd="0" destOrd="0" presId="urn:microsoft.com/office/officeart/2005/8/layout/process1"/>
    <dgm:cxn modelId="{66E573C3-6487-4109-95F1-7341D073669A}" type="presParOf" srcId="{D5FD7B3A-BE13-49DB-9BBC-8B444A8B1EEF}" destId="{C8DB66FC-4571-453C-B2FE-68DA2ABC9110}" srcOrd="1" destOrd="0" presId="urn:microsoft.com/office/officeart/2005/8/layout/process1"/>
    <dgm:cxn modelId="{40053156-BE1C-4775-B39B-4CC41DE276D2}" type="presParOf" srcId="{C8DB66FC-4571-453C-B2FE-68DA2ABC9110}" destId="{3DF45C8F-3804-4C8C-AED4-59FCCFFA9CFD}" srcOrd="0" destOrd="0" presId="urn:microsoft.com/office/officeart/2005/8/layout/process1"/>
    <dgm:cxn modelId="{58FED51B-72C5-42D0-B351-C935A9FB629A}" type="presParOf" srcId="{D5FD7B3A-BE13-49DB-9BBC-8B444A8B1EEF}" destId="{0285BB77-8229-4445-B9C3-90575A0A52C3}" srcOrd="2" destOrd="0" presId="urn:microsoft.com/office/officeart/2005/8/layout/process1"/>
    <dgm:cxn modelId="{48C5EE9E-DA0D-4446-BB5D-8C346260F1A0}" type="presParOf" srcId="{D5FD7B3A-BE13-49DB-9BBC-8B444A8B1EEF}" destId="{227D2E75-E568-49E5-A2BF-BB7864FFD86C}" srcOrd="3" destOrd="0" presId="urn:microsoft.com/office/officeart/2005/8/layout/process1"/>
    <dgm:cxn modelId="{67A40E33-1340-4714-B6C4-69FF4DC4C390}" type="presParOf" srcId="{227D2E75-E568-49E5-A2BF-BB7864FFD86C}" destId="{0C0CCD81-9BFA-4AE5-AB7C-A7494242A6DC}" srcOrd="0" destOrd="0" presId="urn:microsoft.com/office/officeart/2005/8/layout/process1"/>
    <dgm:cxn modelId="{6CBE0E46-AE51-4129-8E3C-08909BF68CA6}" type="presParOf" srcId="{D5FD7B3A-BE13-49DB-9BBC-8B444A8B1EEF}" destId="{E9CAB718-FC58-4680-8AAF-A5143AAF32CF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A980162-C9A5-496E-A2A5-C86A27127B2E}">
      <dsp:nvSpPr>
        <dsp:cNvPr id="0" name=""/>
        <dsp:cNvSpPr/>
      </dsp:nvSpPr>
      <dsp:spPr>
        <a:xfrm>
          <a:off x="7829" y="1571046"/>
          <a:ext cx="2340009" cy="2127945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110000"/>
            </a:lnSpc>
            <a:spcBef>
              <a:spcPct val="0"/>
            </a:spcBef>
            <a:spcAft>
              <a:spcPts val="0"/>
            </a:spcAft>
            <a:buNone/>
          </a:pPr>
          <a:r>
            <a:rPr lang="pl-PL" sz="1400" b="1" kern="1200" dirty="0">
              <a:latin typeface="Roboto" panose="02000000000000000000" pitchFamily="2" charset="0"/>
              <a:ea typeface="Roboto" panose="02000000000000000000" pitchFamily="2" charset="0"/>
            </a:rPr>
            <a:t>Dyrektywa 2000/60/WE Parlamentu Europejskiego i Rady </a:t>
          </a:r>
          <a:br>
            <a:rPr lang="pl-PL" sz="1400" b="1" kern="1200" dirty="0">
              <a:latin typeface="Roboto" panose="02000000000000000000" pitchFamily="2" charset="0"/>
              <a:ea typeface="Roboto" panose="02000000000000000000" pitchFamily="2" charset="0"/>
            </a:rPr>
          </a:br>
          <a:r>
            <a:rPr lang="pl-PL" sz="1400" b="1" kern="1200" dirty="0">
              <a:latin typeface="Roboto" panose="02000000000000000000" pitchFamily="2" charset="0"/>
              <a:ea typeface="Roboto" panose="02000000000000000000" pitchFamily="2" charset="0"/>
            </a:rPr>
            <a:t>z dnia 23 października 2000 ustanawiająca ramy wspólnotowego działania w dziedzinie polityki wodnej</a:t>
          </a:r>
        </a:p>
      </dsp:txBody>
      <dsp:txXfrm>
        <a:off x="70154" y="1633371"/>
        <a:ext cx="2215359" cy="2003295"/>
      </dsp:txXfrm>
    </dsp:sp>
    <dsp:sp modelId="{C8DB66FC-4571-453C-B2FE-68DA2ABC9110}">
      <dsp:nvSpPr>
        <dsp:cNvPr id="0" name=""/>
        <dsp:cNvSpPr/>
      </dsp:nvSpPr>
      <dsp:spPr>
        <a:xfrm>
          <a:off x="2581839" y="2344857"/>
          <a:ext cx="496081" cy="580322"/>
        </a:xfrm>
        <a:prstGeom prst="rightArrow">
          <a:avLst>
            <a:gd name="adj1" fmla="val 60000"/>
            <a:gd name="adj2" fmla="val 50000"/>
          </a:avLst>
        </a:prstGeom>
        <a:solidFill>
          <a:schemeClr val="bg1">
            <a:lumMod val="7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l-PL" sz="2400" kern="1200"/>
        </a:p>
      </dsp:txBody>
      <dsp:txXfrm>
        <a:off x="2581839" y="2460921"/>
        <a:ext cx="347257" cy="348194"/>
      </dsp:txXfrm>
    </dsp:sp>
    <dsp:sp modelId="{0285BB77-8229-4445-B9C3-90575A0A52C3}">
      <dsp:nvSpPr>
        <dsp:cNvPr id="0" name=""/>
        <dsp:cNvSpPr/>
      </dsp:nvSpPr>
      <dsp:spPr>
        <a:xfrm>
          <a:off x="3283841" y="1526423"/>
          <a:ext cx="2340009" cy="2217191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577850">
            <a:lnSpc>
              <a:spcPct val="110000"/>
            </a:lnSpc>
            <a:spcBef>
              <a:spcPct val="0"/>
            </a:spcBef>
            <a:spcAft>
              <a:spcPts val="200"/>
            </a:spcAft>
            <a:buNone/>
          </a:pPr>
          <a:r>
            <a:rPr lang="pl-PL" sz="1400" b="1" kern="1200" dirty="0">
              <a:solidFill>
                <a:prstClr val="white"/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Osiągnięcie lub utrzymanie dobrego stanu wód i ekosystemów od wód zależnych</a:t>
          </a:r>
        </a:p>
      </dsp:txBody>
      <dsp:txXfrm>
        <a:off x="3348780" y="1591362"/>
        <a:ext cx="2210131" cy="2087313"/>
      </dsp:txXfrm>
    </dsp:sp>
    <dsp:sp modelId="{227D2E75-E568-49E5-A2BF-BB7864FFD86C}">
      <dsp:nvSpPr>
        <dsp:cNvPr id="0" name=""/>
        <dsp:cNvSpPr/>
      </dsp:nvSpPr>
      <dsp:spPr>
        <a:xfrm>
          <a:off x="5857852" y="2344857"/>
          <a:ext cx="496081" cy="580322"/>
        </a:xfrm>
        <a:prstGeom prst="rightArrow">
          <a:avLst>
            <a:gd name="adj1" fmla="val 60000"/>
            <a:gd name="adj2" fmla="val 50000"/>
          </a:avLst>
        </a:prstGeom>
        <a:solidFill>
          <a:schemeClr val="bg1">
            <a:lumMod val="7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l-PL" sz="2400" kern="1200"/>
        </a:p>
      </dsp:txBody>
      <dsp:txXfrm>
        <a:off x="5857852" y="2460921"/>
        <a:ext cx="347257" cy="348194"/>
      </dsp:txXfrm>
    </dsp:sp>
    <dsp:sp modelId="{E9CAB718-FC58-4680-8AAF-A5143AAF32CF}">
      <dsp:nvSpPr>
        <dsp:cNvPr id="0" name=""/>
        <dsp:cNvSpPr/>
      </dsp:nvSpPr>
      <dsp:spPr>
        <a:xfrm>
          <a:off x="6559854" y="1571046"/>
          <a:ext cx="2340009" cy="2127945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577850">
            <a:lnSpc>
              <a:spcPct val="110000"/>
            </a:lnSpc>
            <a:spcBef>
              <a:spcPct val="0"/>
            </a:spcBef>
            <a:spcAft>
              <a:spcPts val="200"/>
            </a:spcAft>
            <a:buNone/>
          </a:pPr>
          <a:r>
            <a:rPr lang="pl-PL" sz="1400" b="1" kern="1200" dirty="0">
              <a:solidFill>
                <a:prstClr val="white"/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Plany gospodarowania wodami na obszarach dorzeczy</a:t>
          </a:r>
        </a:p>
      </dsp:txBody>
      <dsp:txXfrm>
        <a:off x="6622179" y="1633371"/>
        <a:ext cx="2215359" cy="200329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6AACD4-5769-244D-96D0-362367AE39E7}" type="datetimeFigureOut">
              <a:rPr lang="pl-PL" smtClean="0"/>
              <a:pPr/>
              <a:t>01.06.2021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D2F058-B35B-084D-9203-8244B6FBF788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386409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pPr/>
              <a:t>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836916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pPr/>
              <a:t>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031255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pPr/>
              <a:t>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304121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pPr/>
              <a:t>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885877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pPr/>
              <a:t>5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940817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pPr/>
              <a:t>6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5910626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pPr/>
              <a:t>7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6474813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pPr/>
              <a:t>8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9644599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pPr/>
              <a:t>9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1318108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D2F058-B35B-084D-9203-8244B6FBF788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6856483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pPr/>
              <a:t>11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204092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pPr/>
              <a:t>01.06.2021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96406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pPr/>
              <a:t>01.06.2021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699251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pPr/>
              <a:t>01.06.2021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648279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pPr/>
              <a:t>01.06.2021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914921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pPr/>
              <a:t>01.06.2021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535211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pPr/>
              <a:t>01.06.2021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659784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pPr/>
              <a:t>01.06.2021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74475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pPr/>
              <a:t>01.06.2021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481146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pPr/>
              <a:t>01.06.2021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776430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pPr/>
              <a:t>01.06.2021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383838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pPr/>
              <a:t>01.06.2021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914281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55BFD3-CF19-9E45-88B7-8E1669CAAA37}" type="datetimeFigureOut">
              <a:rPr lang="pl-PL" smtClean="0"/>
              <a:pPr/>
              <a:t>01.06.2021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EA6A07-D330-AA49-B6FC-D19227EFC3A7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555471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3.jpeg"/><Relationship Id="rId7" Type="http://schemas.openxmlformats.org/officeDocument/2006/relationships/diagramQuickStyle" Target="../diagrams/quickStyle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image" Target="../media/image1.jpeg"/><Relationship Id="rId9" Type="http://schemas.microsoft.com/office/2007/relationships/diagramDrawing" Target="../diagrams/drawing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13" name="pole tekstowe 12">
            <a:extLst>
              <a:ext uri="{FF2B5EF4-FFF2-40B4-BE49-F238E27FC236}">
                <a16:creationId xmlns:a16="http://schemas.microsoft.com/office/drawing/2014/main" id="{5D41D57A-FAC1-4D49-94D5-7262229AF6A7}"/>
              </a:ext>
            </a:extLst>
          </p:cNvPr>
          <p:cNvSpPr txBox="1"/>
          <p:nvPr/>
        </p:nvSpPr>
        <p:spPr>
          <a:xfrm>
            <a:off x="436069" y="983556"/>
            <a:ext cx="113198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400" b="1" dirty="0">
                <a:solidFill>
                  <a:srgbClr val="005BA3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Konsultacje społeczne drugiej aktualizacji</a:t>
            </a:r>
          </a:p>
          <a:p>
            <a:pPr algn="ctr"/>
            <a:r>
              <a:rPr lang="pl-PL" sz="2400" b="1" dirty="0">
                <a:solidFill>
                  <a:srgbClr val="005BA3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Planów gospodarowania wodami – </a:t>
            </a:r>
            <a:r>
              <a:rPr lang="pl-PL" sz="2400" b="1" dirty="0" err="1">
                <a:solidFill>
                  <a:srgbClr val="005BA3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IIaPGW</a:t>
            </a:r>
            <a:endParaRPr lang="pl-PL" sz="2400" b="1" dirty="0">
              <a:solidFill>
                <a:srgbClr val="005BA3"/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764F2114-E22D-F940-B800-E6B7B41628A3}"/>
              </a:ext>
            </a:extLst>
          </p:cNvPr>
          <p:cNvSpPr txBox="1"/>
          <p:nvPr/>
        </p:nvSpPr>
        <p:spPr>
          <a:xfrm>
            <a:off x="2648102" y="2036359"/>
            <a:ext cx="67811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800" b="1" dirty="0">
                <a:solidFill>
                  <a:srgbClr val="005BA3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Znaczenie </a:t>
            </a:r>
            <a:r>
              <a:rPr lang="pl-PL" sz="1800" b="1" dirty="0" err="1">
                <a:solidFill>
                  <a:srgbClr val="005BA3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IIaPGW</a:t>
            </a:r>
            <a:r>
              <a:rPr lang="pl-PL" sz="1800" b="1" dirty="0">
                <a:solidFill>
                  <a:srgbClr val="005BA3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w planistyce gospodarowania wodami</a:t>
            </a:r>
            <a:endParaRPr lang="pl-PL" sz="1800" dirty="0">
              <a:solidFill>
                <a:srgbClr val="005BA3"/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3" name="Obraz 2" descr="Obraz zawierający tekst, przyroda, góry&#10;&#10;Opis wygenerowany automatycznie">
            <a:extLst>
              <a:ext uri="{FF2B5EF4-FFF2-40B4-BE49-F238E27FC236}">
                <a16:creationId xmlns:a16="http://schemas.microsoft.com/office/drawing/2014/main" id="{DC8F084A-AE67-4F2B-BD9C-1FA02593E9C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57303" y="4076700"/>
            <a:ext cx="12192000" cy="2781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87863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868296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Gospodarowanie wodami</a:t>
            </a:r>
            <a:endParaRPr lang="pl-PL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EBFDF48E-B386-4227-B0DA-DEF29F257C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tretch>
            <a:fillRect/>
          </a:stretch>
        </p:blipFill>
        <p:spPr bwMode="auto">
          <a:xfrm>
            <a:off x="3169920" y="868296"/>
            <a:ext cx="6494232" cy="51473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40309298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868296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Zarządzanie środowiskiem wodnym</a:t>
            </a:r>
          </a:p>
        </p:txBody>
      </p:sp>
      <p:grpSp>
        <p:nvGrpSpPr>
          <p:cNvPr id="6" name="Grupa 5">
            <a:extLst>
              <a:ext uri="{FF2B5EF4-FFF2-40B4-BE49-F238E27FC236}">
                <a16:creationId xmlns:a16="http://schemas.microsoft.com/office/drawing/2014/main" id="{DAF8A479-BF29-45B0-AC28-971504333C3B}"/>
              </a:ext>
            </a:extLst>
          </p:cNvPr>
          <p:cNvGrpSpPr/>
          <p:nvPr/>
        </p:nvGrpSpPr>
        <p:grpSpPr>
          <a:xfrm>
            <a:off x="1158526" y="1366531"/>
            <a:ext cx="9890473" cy="4343628"/>
            <a:chOff x="1158527" y="1366531"/>
            <a:chExt cx="9798506" cy="4101488"/>
          </a:xfrm>
        </p:grpSpPr>
        <p:grpSp>
          <p:nvGrpSpPr>
            <p:cNvPr id="7" name="Grupa 6">
              <a:extLst>
                <a:ext uri="{FF2B5EF4-FFF2-40B4-BE49-F238E27FC236}">
                  <a16:creationId xmlns:a16="http://schemas.microsoft.com/office/drawing/2014/main" id="{F91E9E83-1458-45D6-9443-6C693612D88D}"/>
                </a:ext>
              </a:extLst>
            </p:cNvPr>
            <p:cNvGrpSpPr/>
            <p:nvPr/>
          </p:nvGrpSpPr>
          <p:grpSpPr>
            <a:xfrm>
              <a:off x="5482829" y="1397401"/>
              <a:ext cx="1226343" cy="1226343"/>
              <a:chOff x="2434828" y="401"/>
              <a:chExt cx="1226343" cy="1226343"/>
            </a:xfrm>
          </p:grpSpPr>
          <p:sp>
            <p:nvSpPr>
              <p:cNvPr id="42" name="Owal 41">
                <a:extLst>
                  <a:ext uri="{FF2B5EF4-FFF2-40B4-BE49-F238E27FC236}">
                    <a16:creationId xmlns:a16="http://schemas.microsoft.com/office/drawing/2014/main" id="{77E32336-FDFC-4A1B-A13D-26499421D762}"/>
                  </a:ext>
                </a:extLst>
              </p:cNvPr>
              <p:cNvSpPr/>
              <p:nvPr/>
            </p:nvSpPr>
            <p:spPr>
              <a:xfrm>
                <a:off x="2434828" y="401"/>
                <a:ext cx="1226343" cy="1226343"/>
              </a:xfrm>
              <a:prstGeom prst="ellipse">
                <a:avLst/>
              </a:prstGeom>
              <a:solidFill>
                <a:schemeClr val="accent1">
                  <a:lumMod val="75000"/>
                </a:schemeClr>
              </a:soli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43" name="Owal 4">
                <a:extLst>
                  <a:ext uri="{FF2B5EF4-FFF2-40B4-BE49-F238E27FC236}">
                    <a16:creationId xmlns:a16="http://schemas.microsoft.com/office/drawing/2014/main" id="{5E743FDF-873D-4781-811B-B341B714ABA4}"/>
                  </a:ext>
                </a:extLst>
              </p:cNvPr>
              <p:cNvSpPr txBox="1"/>
              <p:nvPr/>
            </p:nvSpPr>
            <p:spPr>
              <a:xfrm>
                <a:off x="2614422" y="179995"/>
                <a:ext cx="867155" cy="867155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17780" tIns="17780" rIns="17780" bIns="17780" numCol="1" spcCol="1270" anchor="ctr" anchorCtr="0">
                <a:noAutofit/>
              </a:bodyPr>
              <a:lstStyle/>
              <a:p>
                <a:pPr marL="0" lvl="0" indent="0" algn="ctr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pl-PL" sz="1300" b="1" kern="1200" dirty="0">
                    <a:latin typeface="Roboto" panose="02000000000000000000" pitchFamily="2" charset="0"/>
                    <a:ea typeface="Roboto" panose="02000000000000000000" pitchFamily="2" charset="0"/>
                  </a:rPr>
                  <a:t>Czynniki sprawcze</a:t>
                </a:r>
              </a:p>
            </p:txBody>
          </p:sp>
        </p:grpSp>
        <p:grpSp>
          <p:nvGrpSpPr>
            <p:cNvPr id="9" name="Grupa 8">
              <a:extLst>
                <a:ext uri="{FF2B5EF4-FFF2-40B4-BE49-F238E27FC236}">
                  <a16:creationId xmlns:a16="http://schemas.microsoft.com/office/drawing/2014/main" id="{A5D67F3C-09B5-4C5B-96DE-9DAC5F1EBFC6}"/>
                </a:ext>
              </a:extLst>
            </p:cNvPr>
            <p:cNvGrpSpPr/>
            <p:nvPr/>
          </p:nvGrpSpPr>
          <p:grpSpPr>
            <a:xfrm>
              <a:off x="6670676" y="2339976"/>
              <a:ext cx="327092" cy="413891"/>
              <a:chOff x="3622675" y="942976"/>
              <a:chExt cx="327092" cy="413891"/>
            </a:xfrm>
            <a:solidFill>
              <a:schemeClr val="bg1">
                <a:lumMod val="75000"/>
              </a:schemeClr>
            </a:solidFill>
          </p:grpSpPr>
          <p:sp>
            <p:nvSpPr>
              <p:cNvPr id="40" name="Strzałka: w prawo 39">
                <a:extLst>
                  <a:ext uri="{FF2B5EF4-FFF2-40B4-BE49-F238E27FC236}">
                    <a16:creationId xmlns:a16="http://schemas.microsoft.com/office/drawing/2014/main" id="{9B3A4FA3-40C4-4695-94C6-4B05E25B59F8}"/>
                  </a:ext>
                </a:extLst>
              </p:cNvPr>
              <p:cNvSpPr/>
              <p:nvPr/>
            </p:nvSpPr>
            <p:spPr>
              <a:xfrm rot="2160000">
                <a:off x="3622675" y="942976"/>
                <a:ext cx="327092" cy="413891"/>
              </a:xfrm>
              <a:prstGeom prst="rightArrow">
                <a:avLst>
                  <a:gd name="adj1" fmla="val 60000"/>
                  <a:gd name="adj2" fmla="val 50000"/>
                </a:avLst>
              </a:prstGeom>
              <a:grpFill/>
            </p:spPr>
            <p:style>
              <a:ln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41" name="Strzałka: w prawo 6">
                <a:extLst>
                  <a:ext uri="{FF2B5EF4-FFF2-40B4-BE49-F238E27FC236}">
                    <a16:creationId xmlns:a16="http://schemas.microsoft.com/office/drawing/2014/main" id="{DD417429-4B41-43E5-BD47-D1C3BB3A384C}"/>
                  </a:ext>
                </a:extLst>
              </p:cNvPr>
              <p:cNvSpPr txBox="1"/>
              <p:nvPr/>
            </p:nvSpPr>
            <p:spPr>
              <a:xfrm rot="2160000">
                <a:off x="3632045" y="996915"/>
                <a:ext cx="228964" cy="248335"/>
              </a:xfrm>
              <a:prstGeom prst="rect">
                <a:avLst/>
              </a:prstGeom>
              <a:grp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0" tIns="0" rIns="0" bIns="0" numCol="1" spcCol="1270" anchor="ctr" anchorCtr="0">
                <a:noAutofit/>
              </a:bodyPr>
              <a:lstStyle/>
              <a:p>
                <a:pPr marL="0" lvl="0" indent="0" algn="ctr" defTabSz="7556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endParaRPr lang="pl-PL" sz="1700" kern="1200"/>
              </a:p>
            </p:txBody>
          </p:sp>
        </p:grpSp>
        <p:grpSp>
          <p:nvGrpSpPr>
            <p:cNvPr id="11" name="Grupa 10">
              <a:extLst>
                <a:ext uri="{FF2B5EF4-FFF2-40B4-BE49-F238E27FC236}">
                  <a16:creationId xmlns:a16="http://schemas.microsoft.com/office/drawing/2014/main" id="{B677B0FD-77AE-4CB7-B07A-470AA2A5B063}"/>
                </a:ext>
              </a:extLst>
            </p:cNvPr>
            <p:cNvGrpSpPr/>
            <p:nvPr/>
          </p:nvGrpSpPr>
          <p:grpSpPr>
            <a:xfrm>
              <a:off x="6974251" y="2480982"/>
              <a:ext cx="1226343" cy="1226343"/>
              <a:chOff x="3926250" y="1083982"/>
              <a:chExt cx="1226343" cy="1226343"/>
            </a:xfrm>
          </p:grpSpPr>
          <p:sp>
            <p:nvSpPr>
              <p:cNvPr id="38" name="Owal 37">
                <a:extLst>
                  <a:ext uri="{FF2B5EF4-FFF2-40B4-BE49-F238E27FC236}">
                    <a16:creationId xmlns:a16="http://schemas.microsoft.com/office/drawing/2014/main" id="{293C1E04-84A4-463B-9BA0-DF4CC3A0FE56}"/>
                  </a:ext>
                </a:extLst>
              </p:cNvPr>
              <p:cNvSpPr/>
              <p:nvPr/>
            </p:nvSpPr>
            <p:spPr>
              <a:xfrm>
                <a:off x="3926250" y="1083982"/>
                <a:ext cx="1226343" cy="1226343"/>
              </a:xfrm>
              <a:prstGeom prst="ellipse">
                <a:avLst/>
              </a:prstGeom>
              <a:solidFill>
                <a:srgbClr val="C00000"/>
              </a:soli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39" name="Owal 8">
                <a:extLst>
                  <a:ext uri="{FF2B5EF4-FFF2-40B4-BE49-F238E27FC236}">
                    <a16:creationId xmlns:a16="http://schemas.microsoft.com/office/drawing/2014/main" id="{D1BBEA81-D513-4C68-A996-1DA573A5F672}"/>
                  </a:ext>
                </a:extLst>
              </p:cNvPr>
              <p:cNvSpPr txBox="1"/>
              <p:nvPr/>
            </p:nvSpPr>
            <p:spPr>
              <a:xfrm>
                <a:off x="4105844" y="1263576"/>
                <a:ext cx="867155" cy="867155"/>
              </a:xfrm>
              <a:prstGeom prst="rect">
                <a:avLst/>
              </a:prstGeom>
              <a:no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17780" tIns="17780" rIns="17780" bIns="17780" numCol="1" spcCol="1270" anchor="ctr" anchorCtr="0">
                <a:noAutofit/>
              </a:bodyPr>
              <a:lstStyle/>
              <a:p>
                <a:pPr marL="0" lvl="0" indent="0" algn="ctr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pl-PL" sz="1300" b="1" kern="1200" dirty="0">
                    <a:solidFill>
                      <a:schemeClr val="bg1"/>
                    </a:solidFill>
                    <a:latin typeface="Roboto" panose="02000000000000000000" pitchFamily="2" charset="0"/>
                    <a:ea typeface="Roboto" panose="02000000000000000000" pitchFamily="2" charset="0"/>
                  </a:rPr>
                  <a:t>Presja</a:t>
                </a:r>
              </a:p>
            </p:txBody>
          </p:sp>
        </p:grpSp>
        <p:grpSp>
          <p:nvGrpSpPr>
            <p:cNvPr id="12" name="Grupa 11">
              <a:extLst>
                <a:ext uri="{FF2B5EF4-FFF2-40B4-BE49-F238E27FC236}">
                  <a16:creationId xmlns:a16="http://schemas.microsoft.com/office/drawing/2014/main" id="{E6395E95-3FAB-45B7-AE2E-8D2DCDAD0777}"/>
                </a:ext>
              </a:extLst>
            </p:cNvPr>
            <p:cNvGrpSpPr/>
            <p:nvPr/>
          </p:nvGrpSpPr>
          <p:grpSpPr>
            <a:xfrm>
              <a:off x="7098501" y="3798441"/>
              <a:ext cx="413891" cy="327092"/>
              <a:chOff x="4050500" y="2401441"/>
              <a:chExt cx="413891" cy="327092"/>
            </a:xfrm>
            <a:solidFill>
              <a:schemeClr val="bg1">
                <a:lumMod val="75000"/>
              </a:schemeClr>
            </a:solidFill>
          </p:grpSpPr>
          <p:sp>
            <p:nvSpPr>
              <p:cNvPr id="36" name="Strzałka: w prawo 35">
                <a:extLst>
                  <a:ext uri="{FF2B5EF4-FFF2-40B4-BE49-F238E27FC236}">
                    <a16:creationId xmlns:a16="http://schemas.microsoft.com/office/drawing/2014/main" id="{F4506815-0621-4838-8C16-59FDDCCD4334}"/>
                  </a:ext>
                </a:extLst>
              </p:cNvPr>
              <p:cNvSpPr/>
              <p:nvPr/>
            </p:nvSpPr>
            <p:spPr>
              <a:xfrm rot="6480000">
                <a:off x="4093900" y="2358041"/>
                <a:ext cx="327092" cy="413891"/>
              </a:xfrm>
              <a:prstGeom prst="rightArrow">
                <a:avLst>
                  <a:gd name="adj1" fmla="val 60000"/>
                  <a:gd name="adj2" fmla="val 50000"/>
                </a:avLst>
              </a:prstGeom>
              <a:grpFill/>
            </p:spPr>
            <p:style>
              <a:ln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37" name="Strzałka: w prawo 10">
                <a:extLst>
                  <a:ext uri="{FF2B5EF4-FFF2-40B4-BE49-F238E27FC236}">
                    <a16:creationId xmlns:a16="http://schemas.microsoft.com/office/drawing/2014/main" id="{EFE456F2-D6FE-4AEA-A868-BFF2E98333B0}"/>
                  </a:ext>
                </a:extLst>
              </p:cNvPr>
              <p:cNvSpPr txBox="1"/>
              <p:nvPr/>
            </p:nvSpPr>
            <p:spPr>
              <a:xfrm rot="17280000">
                <a:off x="4158126" y="2394156"/>
                <a:ext cx="228964" cy="248335"/>
              </a:xfrm>
              <a:prstGeom prst="rect">
                <a:avLst/>
              </a:prstGeom>
              <a:grp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0" tIns="0" rIns="0" bIns="0" numCol="1" spcCol="1270" anchor="ctr" anchorCtr="0">
                <a:noAutofit/>
              </a:bodyPr>
              <a:lstStyle/>
              <a:p>
                <a:pPr marL="0" lvl="0" indent="0" algn="ctr" defTabSz="7556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endParaRPr lang="pl-PL" sz="1700" kern="1200"/>
              </a:p>
            </p:txBody>
          </p:sp>
        </p:grpSp>
        <p:grpSp>
          <p:nvGrpSpPr>
            <p:cNvPr id="13" name="Grupa 12">
              <a:extLst>
                <a:ext uri="{FF2B5EF4-FFF2-40B4-BE49-F238E27FC236}">
                  <a16:creationId xmlns:a16="http://schemas.microsoft.com/office/drawing/2014/main" id="{384A77A3-7A23-4DD2-9510-C340B4F1BC8B}"/>
                </a:ext>
              </a:extLst>
            </p:cNvPr>
            <p:cNvGrpSpPr/>
            <p:nvPr/>
          </p:nvGrpSpPr>
          <p:grpSpPr>
            <a:xfrm>
              <a:off x="6404578" y="4234255"/>
              <a:ext cx="1226343" cy="1226343"/>
              <a:chOff x="3356577" y="2837255"/>
              <a:chExt cx="1226343" cy="1226343"/>
            </a:xfrm>
          </p:grpSpPr>
          <p:sp>
            <p:nvSpPr>
              <p:cNvPr id="34" name="Owal 33">
                <a:extLst>
                  <a:ext uri="{FF2B5EF4-FFF2-40B4-BE49-F238E27FC236}">
                    <a16:creationId xmlns:a16="http://schemas.microsoft.com/office/drawing/2014/main" id="{4239E395-FCDD-450B-BAFA-D2759C642075}"/>
                  </a:ext>
                </a:extLst>
              </p:cNvPr>
              <p:cNvSpPr/>
              <p:nvPr/>
            </p:nvSpPr>
            <p:spPr>
              <a:xfrm>
                <a:off x="3356577" y="2837255"/>
                <a:ext cx="1226343" cy="1226343"/>
              </a:xfrm>
              <a:prstGeom prst="ellipse">
                <a:avLst/>
              </a:prstGeom>
              <a:gradFill rotWithShape="0">
                <a:gsLst>
                  <a:gs pos="0">
                    <a:srgbClr val="C00000"/>
                  </a:gs>
                  <a:gs pos="90291">
                    <a:schemeClr val="accent1">
                      <a:lumMod val="75000"/>
                    </a:schemeClr>
                  </a:gs>
                  <a:gs pos="51446">
                    <a:schemeClr val="accent6"/>
                  </a:gs>
                  <a:gs pos="29000">
                    <a:schemeClr val="accent4"/>
                  </a:gs>
                  <a:gs pos="60000">
                    <a:srgbClr val="00B050"/>
                  </a:gs>
                  <a:gs pos="80000">
                    <a:schemeClr val="accent1">
                      <a:lumMod val="75000"/>
                    </a:schemeClr>
                  </a:gs>
                </a:gsLst>
                <a:lin ang="5400000" scaled="1"/>
              </a:gra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pl-PL" dirty="0"/>
              </a:p>
            </p:txBody>
          </p:sp>
          <p:sp>
            <p:nvSpPr>
              <p:cNvPr id="35" name="Owal 12">
                <a:extLst>
                  <a:ext uri="{FF2B5EF4-FFF2-40B4-BE49-F238E27FC236}">
                    <a16:creationId xmlns:a16="http://schemas.microsoft.com/office/drawing/2014/main" id="{9F3DD224-9C55-4F37-B7E9-9D108CFE1D00}"/>
                  </a:ext>
                </a:extLst>
              </p:cNvPr>
              <p:cNvSpPr txBox="1"/>
              <p:nvPr/>
            </p:nvSpPr>
            <p:spPr>
              <a:xfrm>
                <a:off x="3536171" y="3016849"/>
                <a:ext cx="867155" cy="867155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17780" tIns="17780" rIns="17780" bIns="17780" numCol="1" spcCol="1270" anchor="ctr" anchorCtr="0">
                <a:noAutofit/>
              </a:bodyPr>
              <a:lstStyle/>
              <a:p>
                <a:pPr marL="0" lvl="0" indent="0" algn="ctr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pl-PL" sz="1300" b="1" kern="1200" dirty="0">
                    <a:latin typeface="Roboto" panose="02000000000000000000" pitchFamily="2" charset="0"/>
                    <a:ea typeface="Roboto" panose="02000000000000000000" pitchFamily="2" charset="0"/>
                  </a:rPr>
                  <a:t>Stan</a:t>
                </a:r>
              </a:p>
            </p:txBody>
          </p:sp>
        </p:grpSp>
        <p:grpSp>
          <p:nvGrpSpPr>
            <p:cNvPr id="14" name="Grupa 13">
              <a:extLst>
                <a:ext uri="{FF2B5EF4-FFF2-40B4-BE49-F238E27FC236}">
                  <a16:creationId xmlns:a16="http://schemas.microsoft.com/office/drawing/2014/main" id="{A0B12FE1-F55A-4453-8E02-80FF83898FF4}"/>
                </a:ext>
              </a:extLst>
            </p:cNvPr>
            <p:cNvGrpSpPr/>
            <p:nvPr/>
          </p:nvGrpSpPr>
          <p:grpSpPr>
            <a:xfrm>
              <a:off x="5941712" y="4640481"/>
              <a:ext cx="327092" cy="413891"/>
              <a:chOff x="2893711" y="3243481"/>
              <a:chExt cx="327092" cy="413891"/>
            </a:xfrm>
            <a:solidFill>
              <a:schemeClr val="bg1">
                <a:lumMod val="65000"/>
              </a:schemeClr>
            </a:solidFill>
          </p:grpSpPr>
          <p:sp>
            <p:nvSpPr>
              <p:cNvPr id="32" name="Strzałka: w prawo 31">
                <a:extLst>
                  <a:ext uri="{FF2B5EF4-FFF2-40B4-BE49-F238E27FC236}">
                    <a16:creationId xmlns:a16="http://schemas.microsoft.com/office/drawing/2014/main" id="{EA3D5F01-862F-4148-9395-A13EC854F048}"/>
                  </a:ext>
                </a:extLst>
              </p:cNvPr>
              <p:cNvSpPr/>
              <p:nvPr/>
            </p:nvSpPr>
            <p:spPr>
              <a:xfrm rot="10800000">
                <a:off x="2893711" y="3243481"/>
                <a:ext cx="327092" cy="413891"/>
              </a:xfrm>
              <a:prstGeom prst="rightArrow">
                <a:avLst>
                  <a:gd name="adj1" fmla="val 60000"/>
                  <a:gd name="adj2" fmla="val 50000"/>
                </a:avLst>
              </a:prstGeom>
              <a:grpFill/>
            </p:spPr>
            <p:style>
              <a:ln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33" name="Strzałka: w prawo 14">
                <a:extLst>
                  <a:ext uri="{FF2B5EF4-FFF2-40B4-BE49-F238E27FC236}">
                    <a16:creationId xmlns:a16="http://schemas.microsoft.com/office/drawing/2014/main" id="{4959791A-F198-4863-B0F8-37D92023F4C0}"/>
                  </a:ext>
                </a:extLst>
              </p:cNvPr>
              <p:cNvSpPr txBox="1"/>
              <p:nvPr/>
            </p:nvSpPr>
            <p:spPr>
              <a:xfrm rot="21600000">
                <a:off x="2991839" y="3326259"/>
                <a:ext cx="228964" cy="248335"/>
              </a:xfrm>
              <a:prstGeom prst="rect">
                <a:avLst/>
              </a:prstGeom>
              <a:grp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0" tIns="0" rIns="0" bIns="0" numCol="1" spcCol="1270" anchor="ctr" anchorCtr="0">
                <a:noAutofit/>
              </a:bodyPr>
              <a:lstStyle/>
              <a:p>
                <a:pPr marL="0" lvl="0" indent="0" algn="ctr" defTabSz="7556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endParaRPr lang="pl-PL" sz="1700" kern="1200"/>
              </a:p>
            </p:txBody>
          </p:sp>
        </p:grpSp>
        <p:grpSp>
          <p:nvGrpSpPr>
            <p:cNvPr id="15" name="Grupa 14">
              <a:extLst>
                <a:ext uri="{FF2B5EF4-FFF2-40B4-BE49-F238E27FC236}">
                  <a16:creationId xmlns:a16="http://schemas.microsoft.com/office/drawing/2014/main" id="{4F64C724-821B-4F19-A208-357C21B94D3F}"/>
                </a:ext>
              </a:extLst>
            </p:cNvPr>
            <p:cNvGrpSpPr/>
            <p:nvPr/>
          </p:nvGrpSpPr>
          <p:grpSpPr>
            <a:xfrm>
              <a:off x="4561079" y="4234255"/>
              <a:ext cx="1226343" cy="1226343"/>
              <a:chOff x="1513078" y="2837255"/>
              <a:chExt cx="1226343" cy="1226343"/>
            </a:xfrm>
          </p:grpSpPr>
          <p:sp>
            <p:nvSpPr>
              <p:cNvPr id="30" name="Owal 29">
                <a:extLst>
                  <a:ext uri="{FF2B5EF4-FFF2-40B4-BE49-F238E27FC236}">
                    <a16:creationId xmlns:a16="http://schemas.microsoft.com/office/drawing/2014/main" id="{B863C475-42A7-489F-BF7B-03F052A20AAD}"/>
                  </a:ext>
                </a:extLst>
              </p:cNvPr>
              <p:cNvSpPr/>
              <p:nvPr/>
            </p:nvSpPr>
            <p:spPr>
              <a:xfrm>
                <a:off x="1513078" y="2837255"/>
                <a:ext cx="1226343" cy="1226343"/>
              </a:xfrm>
              <a:prstGeom prst="ellipse">
                <a:avLst/>
              </a:prstGeom>
              <a:solidFill>
                <a:srgbClr val="FFC000"/>
              </a:soli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31" name="Owal 16">
                <a:extLst>
                  <a:ext uri="{FF2B5EF4-FFF2-40B4-BE49-F238E27FC236}">
                    <a16:creationId xmlns:a16="http://schemas.microsoft.com/office/drawing/2014/main" id="{9510949A-0D6D-4C00-A2DA-34B18AA9618A}"/>
                  </a:ext>
                </a:extLst>
              </p:cNvPr>
              <p:cNvSpPr txBox="1"/>
              <p:nvPr/>
            </p:nvSpPr>
            <p:spPr>
              <a:xfrm>
                <a:off x="1596918" y="3016849"/>
                <a:ext cx="1117198" cy="867155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17780" tIns="17780" rIns="17780" bIns="17780" numCol="1" spcCol="1270" anchor="ctr" anchorCtr="0">
                <a:noAutofit/>
              </a:bodyPr>
              <a:lstStyle/>
              <a:p>
                <a:pPr marL="0" lvl="0" indent="0" algn="ctr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pl-PL" sz="1200" b="1" kern="1200" dirty="0">
                    <a:latin typeface="Roboto" panose="02000000000000000000" pitchFamily="2" charset="0"/>
                    <a:ea typeface="Roboto" panose="02000000000000000000" pitchFamily="2" charset="0"/>
                  </a:rPr>
                  <a:t>Oddziaływanie</a:t>
                </a:r>
              </a:p>
            </p:txBody>
          </p:sp>
        </p:grpSp>
        <p:grpSp>
          <p:nvGrpSpPr>
            <p:cNvPr id="16" name="Grupa 15">
              <a:extLst>
                <a:ext uri="{FF2B5EF4-FFF2-40B4-BE49-F238E27FC236}">
                  <a16:creationId xmlns:a16="http://schemas.microsoft.com/office/drawing/2014/main" id="{033E8F48-22D6-4153-90D9-D1E1B8CDA56C}"/>
                </a:ext>
              </a:extLst>
            </p:cNvPr>
            <p:cNvGrpSpPr/>
            <p:nvPr/>
          </p:nvGrpSpPr>
          <p:grpSpPr>
            <a:xfrm>
              <a:off x="4685329" y="3816049"/>
              <a:ext cx="413891" cy="327092"/>
              <a:chOff x="1637328" y="2419049"/>
              <a:chExt cx="413891" cy="327092"/>
            </a:xfrm>
            <a:solidFill>
              <a:schemeClr val="bg1">
                <a:lumMod val="75000"/>
              </a:schemeClr>
            </a:solidFill>
          </p:grpSpPr>
          <p:sp>
            <p:nvSpPr>
              <p:cNvPr id="28" name="Strzałka: w prawo 27">
                <a:extLst>
                  <a:ext uri="{FF2B5EF4-FFF2-40B4-BE49-F238E27FC236}">
                    <a16:creationId xmlns:a16="http://schemas.microsoft.com/office/drawing/2014/main" id="{A8E6FEB1-448D-4820-971B-C60D82BA60BF}"/>
                  </a:ext>
                </a:extLst>
              </p:cNvPr>
              <p:cNvSpPr/>
              <p:nvPr/>
            </p:nvSpPr>
            <p:spPr>
              <a:xfrm rot="15120000">
                <a:off x="1680728" y="2375649"/>
                <a:ext cx="327092" cy="413891"/>
              </a:xfrm>
              <a:prstGeom prst="rightArrow">
                <a:avLst>
                  <a:gd name="adj1" fmla="val 60000"/>
                  <a:gd name="adj2" fmla="val 50000"/>
                </a:avLst>
              </a:prstGeom>
              <a:grpFill/>
            </p:spPr>
            <p:style>
              <a:ln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29" name="Strzałka: w prawo 18">
                <a:extLst>
                  <a:ext uri="{FF2B5EF4-FFF2-40B4-BE49-F238E27FC236}">
                    <a16:creationId xmlns:a16="http://schemas.microsoft.com/office/drawing/2014/main" id="{0E8A00DD-FB0C-40C2-A4C0-0433E43E9A0C}"/>
                  </a:ext>
                </a:extLst>
              </p:cNvPr>
              <p:cNvSpPr txBox="1"/>
              <p:nvPr/>
            </p:nvSpPr>
            <p:spPr>
              <a:xfrm rot="25920000">
                <a:off x="1744954" y="2505090"/>
                <a:ext cx="228964" cy="248335"/>
              </a:xfrm>
              <a:prstGeom prst="rect">
                <a:avLst/>
              </a:prstGeom>
              <a:grp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0" tIns="0" rIns="0" bIns="0" numCol="1" spcCol="1270" anchor="ctr" anchorCtr="0">
                <a:noAutofit/>
              </a:bodyPr>
              <a:lstStyle/>
              <a:p>
                <a:pPr marL="0" lvl="0" indent="0" algn="ctr" defTabSz="7556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endParaRPr lang="pl-PL" sz="1700" kern="1200"/>
              </a:p>
            </p:txBody>
          </p:sp>
        </p:grpSp>
        <p:grpSp>
          <p:nvGrpSpPr>
            <p:cNvPr id="17" name="Grupa 16">
              <a:extLst>
                <a:ext uri="{FF2B5EF4-FFF2-40B4-BE49-F238E27FC236}">
                  <a16:creationId xmlns:a16="http://schemas.microsoft.com/office/drawing/2014/main" id="{CD224A8A-15E1-42D7-9A15-69F3890D14BC}"/>
                </a:ext>
              </a:extLst>
            </p:cNvPr>
            <p:cNvGrpSpPr/>
            <p:nvPr/>
          </p:nvGrpSpPr>
          <p:grpSpPr>
            <a:xfrm>
              <a:off x="3991406" y="2480982"/>
              <a:ext cx="1226343" cy="1226343"/>
              <a:chOff x="943405" y="1083982"/>
              <a:chExt cx="1226343" cy="1226343"/>
            </a:xfrm>
            <a:solidFill>
              <a:schemeClr val="accent6"/>
            </a:solidFill>
          </p:grpSpPr>
          <p:sp>
            <p:nvSpPr>
              <p:cNvPr id="26" name="Owal 25">
                <a:extLst>
                  <a:ext uri="{FF2B5EF4-FFF2-40B4-BE49-F238E27FC236}">
                    <a16:creationId xmlns:a16="http://schemas.microsoft.com/office/drawing/2014/main" id="{BEDAA762-6CEA-47C2-846E-3CF56ABC355B}"/>
                  </a:ext>
                </a:extLst>
              </p:cNvPr>
              <p:cNvSpPr/>
              <p:nvPr/>
            </p:nvSpPr>
            <p:spPr>
              <a:xfrm>
                <a:off x="943405" y="1083982"/>
                <a:ext cx="1226343" cy="1226343"/>
              </a:xfrm>
              <a:prstGeom prst="ellipse">
                <a:avLst/>
              </a:prstGeom>
              <a:grpFill/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27" name="Owal 20">
                <a:extLst>
                  <a:ext uri="{FF2B5EF4-FFF2-40B4-BE49-F238E27FC236}">
                    <a16:creationId xmlns:a16="http://schemas.microsoft.com/office/drawing/2014/main" id="{95C01BCC-B021-4455-A541-1400AC55A992}"/>
                  </a:ext>
                </a:extLst>
              </p:cNvPr>
              <p:cNvSpPr txBox="1"/>
              <p:nvPr/>
            </p:nvSpPr>
            <p:spPr>
              <a:xfrm>
                <a:off x="1122999" y="1263576"/>
                <a:ext cx="867155" cy="867155"/>
              </a:xfrm>
              <a:prstGeom prst="rect">
                <a:avLst/>
              </a:prstGeom>
              <a:grp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17780" tIns="17780" rIns="17780" bIns="17780" numCol="1" spcCol="1270" anchor="ctr" anchorCtr="0">
                <a:noAutofit/>
              </a:bodyPr>
              <a:lstStyle/>
              <a:p>
                <a:pPr marL="0" lvl="0" indent="0" algn="ctr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pl-PL" sz="1300" b="1" kern="1200" dirty="0">
                    <a:latin typeface="Roboto" panose="02000000000000000000" pitchFamily="2" charset="0"/>
                    <a:ea typeface="Roboto" panose="02000000000000000000" pitchFamily="2" charset="0"/>
                  </a:rPr>
                  <a:t>Reakcja</a:t>
                </a:r>
              </a:p>
            </p:txBody>
          </p:sp>
        </p:grpSp>
        <p:grpSp>
          <p:nvGrpSpPr>
            <p:cNvPr id="18" name="Grupa 17">
              <a:extLst>
                <a:ext uri="{FF2B5EF4-FFF2-40B4-BE49-F238E27FC236}">
                  <a16:creationId xmlns:a16="http://schemas.microsoft.com/office/drawing/2014/main" id="{9BDE0A9E-0832-48DE-B771-483A56196E11}"/>
                </a:ext>
              </a:extLst>
            </p:cNvPr>
            <p:cNvGrpSpPr/>
            <p:nvPr/>
          </p:nvGrpSpPr>
          <p:grpSpPr>
            <a:xfrm>
              <a:off x="5179254" y="2350859"/>
              <a:ext cx="327092" cy="413891"/>
              <a:chOff x="2131253" y="953859"/>
              <a:chExt cx="327092" cy="413891"/>
            </a:xfrm>
            <a:solidFill>
              <a:schemeClr val="bg1">
                <a:lumMod val="75000"/>
              </a:schemeClr>
            </a:solidFill>
          </p:grpSpPr>
          <p:sp>
            <p:nvSpPr>
              <p:cNvPr id="24" name="Strzałka: w prawo 23">
                <a:extLst>
                  <a:ext uri="{FF2B5EF4-FFF2-40B4-BE49-F238E27FC236}">
                    <a16:creationId xmlns:a16="http://schemas.microsoft.com/office/drawing/2014/main" id="{D5D22784-C82A-4959-840D-78EA60E077C0}"/>
                  </a:ext>
                </a:extLst>
              </p:cNvPr>
              <p:cNvSpPr/>
              <p:nvPr/>
            </p:nvSpPr>
            <p:spPr>
              <a:xfrm rot="19440000">
                <a:off x="2131253" y="953859"/>
                <a:ext cx="327092" cy="413891"/>
              </a:xfrm>
              <a:prstGeom prst="rightArrow">
                <a:avLst>
                  <a:gd name="adj1" fmla="val 60000"/>
                  <a:gd name="adj2" fmla="val 50000"/>
                </a:avLst>
              </a:prstGeom>
              <a:grpFill/>
            </p:spPr>
            <p:style>
              <a:ln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25" name="Strzałka: w prawo 22">
                <a:extLst>
                  <a:ext uri="{FF2B5EF4-FFF2-40B4-BE49-F238E27FC236}">
                    <a16:creationId xmlns:a16="http://schemas.microsoft.com/office/drawing/2014/main" id="{3A6AD3D7-9279-40C3-9780-BABF69816159}"/>
                  </a:ext>
                </a:extLst>
              </p:cNvPr>
              <p:cNvSpPr txBox="1"/>
              <p:nvPr/>
            </p:nvSpPr>
            <p:spPr>
              <a:xfrm rot="19440000">
                <a:off x="2140623" y="1065476"/>
                <a:ext cx="228964" cy="248335"/>
              </a:xfrm>
              <a:prstGeom prst="rect">
                <a:avLst/>
              </a:prstGeom>
              <a:grp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0" tIns="0" rIns="0" bIns="0" numCol="1" spcCol="1270" anchor="ctr" anchorCtr="0">
                <a:noAutofit/>
              </a:bodyPr>
              <a:lstStyle/>
              <a:p>
                <a:pPr marL="0" lvl="0" indent="0" algn="ctr" defTabSz="7556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endParaRPr lang="pl-PL" sz="1700" kern="1200">
                  <a:highlight>
                    <a:srgbClr val="C0C0C0"/>
                  </a:highlight>
                </a:endParaRPr>
              </a:p>
            </p:txBody>
          </p:sp>
        </p:grpSp>
        <p:sp>
          <p:nvSpPr>
            <p:cNvPr id="19" name="pole tekstowe 18">
              <a:extLst>
                <a:ext uri="{FF2B5EF4-FFF2-40B4-BE49-F238E27FC236}">
                  <a16:creationId xmlns:a16="http://schemas.microsoft.com/office/drawing/2014/main" id="{649C0A9B-5AD1-4E81-A96E-C8430A250351}"/>
                </a:ext>
              </a:extLst>
            </p:cNvPr>
            <p:cNvSpPr txBox="1"/>
            <p:nvPr/>
          </p:nvSpPr>
          <p:spPr>
            <a:xfrm>
              <a:off x="1685439" y="1366531"/>
              <a:ext cx="3600400" cy="8925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pl-PL" sz="1400" dirty="0" err="1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Socjo</a:t>
              </a:r>
              <a:r>
                <a:rPr lang="pl-PL" sz="14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-ekonomiczne i </a:t>
              </a:r>
              <a:r>
                <a:rPr lang="pl-PL" sz="1400" dirty="0" err="1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socjo</a:t>
              </a:r>
              <a:r>
                <a:rPr lang="pl-PL" sz="14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-kulturalne czynniki kształtujące działalność człowieka zwiększającą lub zmniejszającą oddziaływanie na środowisko</a:t>
              </a:r>
              <a:r>
                <a:rPr lang="pl-PL" sz="1400" dirty="0">
                  <a:solidFill>
                    <a:srgbClr val="0070C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.</a:t>
              </a:r>
            </a:p>
          </p:txBody>
        </p:sp>
        <p:sp>
          <p:nvSpPr>
            <p:cNvPr id="20" name="pole tekstowe 19">
              <a:extLst>
                <a:ext uri="{FF2B5EF4-FFF2-40B4-BE49-F238E27FC236}">
                  <a16:creationId xmlns:a16="http://schemas.microsoft.com/office/drawing/2014/main" id="{1AB8964C-5200-4ABE-ABB4-71E09781955A}"/>
                </a:ext>
              </a:extLst>
            </p:cNvPr>
            <p:cNvSpPr txBox="1"/>
            <p:nvPr/>
          </p:nvSpPr>
          <p:spPr>
            <a:xfrm>
              <a:off x="1158527" y="2586643"/>
              <a:ext cx="2653285" cy="11043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pl-PL" sz="1400" dirty="0">
                  <a:solidFill>
                    <a:schemeClr val="accent6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Reakcja społeczna na sytuację w środowisku (np. czystsza produkcja, ograniczenia zużycia energii, polityka cenowa)</a:t>
              </a:r>
            </a:p>
          </p:txBody>
        </p:sp>
        <p:sp>
          <p:nvSpPr>
            <p:cNvPr id="21" name="pole tekstowe 20">
              <a:extLst>
                <a:ext uri="{FF2B5EF4-FFF2-40B4-BE49-F238E27FC236}">
                  <a16:creationId xmlns:a16="http://schemas.microsoft.com/office/drawing/2014/main" id="{980C1F7F-6B1B-46B5-A057-23EA31AB8DD4}"/>
                </a:ext>
              </a:extLst>
            </p:cNvPr>
            <p:cNvSpPr txBox="1"/>
            <p:nvPr/>
          </p:nvSpPr>
          <p:spPr>
            <a:xfrm>
              <a:off x="2012882" y="4567100"/>
              <a:ext cx="2376264" cy="9009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pl-PL" sz="1400" dirty="0">
                  <a:solidFill>
                    <a:schemeClr val="accent4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Efekty degradacji środowiska (np. utrata bioróżnorodności, brak wody)</a:t>
              </a:r>
            </a:p>
          </p:txBody>
        </p:sp>
        <p:sp>
          <p:nvSpPr>
            <p:cNvPr id="22" name="pole tekstowe 21">
              <a:extLst>
                <a:ext uri="{FF2B5EF4-FFF2-40B4-BE49-F238E27FC236}">
                  <a16:creationId xmlns:a16="http://schemas.microsoft.com/office/drawing/2014/main" id="{A6CFB989-8FA2-4727-BB88-F123833282FF}"/>
                </a:ext>
              </a:extLst>
            </p:cNvPr>
            <p:cNvSpPr txBox="1"/>
            <p:nvPr/>
          </p:nvSpPr>
          <p:spPr>
            <a:xfrm>
              <a:off x="8380188" y="2763523"/>
              <a:ext cx="2576845" cy="6974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l-PL" sz="1400" dirty="0">
                  <a:solidFill>
                    <a:srgbClr val="C0000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Presja, którą oddziaływanie człowieka wywiera na środowisko (np. ścieki)</a:t>
              </a:r>
            </a:p>
          </p:txBody>
        </p:sp>
        <p:sp>
          <p:nvSpPr>
            <p:cNvPr id="23" name="pole tekstowe 22">
              <a:extLst>
                <a:ext uri="{FF2B5EF4-FFF2-40B4-BE49-F238E27FC236}">
                  <a16:creationId xmlns:a16="http://schemas.microsoft.com/office/drawing/2014/main" id="{AFEA638A-026B-46E9-9325-3FB3BF040176}"/>
                </a:ext>
              </a:extLst>
            </p:cNvPr>
            <p:cNvSpPr txBox="1"/>
            <p:nvPr/>
          </p:nvSpPr>
          <p:spPr>
            <a:xfrm>
              <a:off x="7810515" y="4567099"/>
              <a:ext cx="2471966" cy="6924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l-PL" sz="1400" dirty="0">
                  <a:solidFill>
                    <a:srgbClr val="00B05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Kondycja środowiska (np. ocena stanu jednolitych części wód)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153310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868296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Cykl planistyczny</a:t>
            </a:r>
            <a:endParaRPr lang="pl-PL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grpSp>
        <p:nvGrpSpPr>
          <p:cNvPr id="3" name="Grupa 2">
            <a:extLst>
              <a:ext uri="{FF2B5EF4-FFF2-40B4-BE49-F238E27FC236}">
                <a16:creationId xmlns:a16="http://schemas.microsoft.com/office/drawing/2014/main" id="{4C217E3E-BC91-415A-817E-A98D0DCDD657}"/>
              </a:ext>
            </a:extLst>
          </p:cNvPr>
          <p:cNvGrpSpPr/>
          <p:nvPr/>
        </p:nvGrpSpPr>
        <p:grpSpPr>
          <a:xfrm>
            <a:off x="2177719" y="947631"/>
            <a:ext cx="8602980" cy="4727212"/>
            <a:chOff x="2177719" y="947631"/>
            <a:chExt cx="8602980" cy="4727212"/>
          </a:xfrm>
        </p:grpSpPr>
        <p:grpSp>
          <p:nvGrpSpPr>
            <p:cNvPr id="6" name="Grupa 5">
              <a:extLst>
                <a:ext uri="{FF2B5EF4-FFF2-40B4-BE49-F238E27FC236}">
                  <a16:creationId xmlns:a16="http://schemas.microsoft.com/office/drawing/2014/main" id="{06B59090-3F7A-4028-B140-DC16FFFB182E}"/>
                </a:ext>
              </a:extLst>
            </p:cNvPr>
            <p:cNvGrpSpPr/>
            <p:nvPr/>
          </p:nvGrpSpPr>
          <p:grpSpPr>
            <a:xfrm>
              <a:off x="2177719" y="947631"/>
              <a:ext cx="8602980" cy="4727212"/>
              <a:chOff x="1630680" y="1399764"/>
              <a:chExt cx="8602980" cy="4727212"/>
            </a:xfrm>
          </p:grpSpPr>
          <p:pic>
            <p:nvPicPr>
              <p:cNvPr id="7" name="Obraz 6">
                <a:extLst>
                  <a:ext uri="{FF2B5EF4-FFF2-40B4-BE49-F238E27FC236}">
                    <a16:creationId xmlns:a16="http://schemas.microsoft.com/office/drawing/2014/main" id="{EAD536D6-AFAD-4FD2-B5A3-59AD1724491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418550" y="2578833"/>
                <a:ext cx="4182059" cy="2829320"/>
              </a:xfrm>
              <a:prstGeom prst="rect">
                <a:avLst/>
              </a:prstGeom>
            </p:spPr>
          </p:pic>
          <p:sp>
            <p:nvSpPr>
              <p:cNvPr id="11" name="Prostokąt: zaokrąglone rogi 10">
                <a:extLst>
                  <a:ext uri="{FF2B5EF4-FFF2-40B4-BE49-F238E27FC236}">
                    <a16:creationId xmlns:a16="http://schemas.microsoft.com/office/drawing/2014/main" id="{928CFA92-60C0-47DA-BE08-2A4B8D13A2AC}"/>
                  </a:ext>
                </a:extLst>
              </p:cNvPr>
              <p:cNvSpPr/>
              <p:nvPr/>
            </p:nvSpPr>
            <p:spPr>
              <a:xfrm>
                <a:off x="4574134" y="1399764"/>
                <a:ext cx="1889760" cy="647700"/>
              </a:xfrm>
              <a:prstGeom prst="roundRect">
                <a:avLst/>
              </a:prstGeom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l-PL" sz="1000" b="1" dirty="0">
                    <a:latin typeface="Roboto" panose="02000000000000000000" pitchFamily="2" charset="0"/>
                    <a:ea typeface="Roboto" panose="02000000000000000000" pitchFamily="2" charset="0"/>
                  </a:rPr>
                  <a:t>Aktualizacja planu gospodarowania wodami</a:t>
                </a:r>
              </a:p>
            </p:txBody>
          </p:sp>
          <p:sp>
            <p:nvSpPr>
              <p:cNvPr id="12" name="Prostokąt: zaokrąglone rogi 11">
                <a:extLst>
                  <a:ext uri="{FF2B5EF4-FFF2-40B4-BE49-F238E27FC236}">
                    <a16:creationId xmlns:a16="http://schemas.microsoft.com/office/drawing/2014/main" id="{4D392946-5E18-4C22-9B22-5D02CC1F5992}"/>
                  </a:ext>
                </a:extLst>
              </p:cNvPr>
              <p:cNvSpPr/>
              <p:nvPr/>
            </p:nvSpPr>
            <p:spPr>
              <a:xfrm>
                <a:off x="7366204" y="2121540"/>
                <a:ext cx="1889760" cy="647700"/>
              </a:xfrm>
              <a:prstGeom prst="roundRect">
                <a:avLst/>
              </a:prstGeom>
              <a:solidFill>
                <a:schemeClr val="accent4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l-PL" sz="1000" b="1" dirty="0">
                    <a:latin typeface="Roboto" panose="02000000000000000000" pitchFamily="2" charset="0"/>
                    <a:ea typeface="Roboto" panose="02000000000000000000" pitchFamily="2" charset="0"/>
                  </a:rPr>
                  <a:t>Ocena aktualnego stanu wód, analiza presji i oddziaływań (art. 5-7)</a:t>
                </a:r>
              </a:p>
            </p:txBody>
          </p:sp>
          <p:sp>
            <p:nvSpPr>
              <p:cNvPr id="13" name="Prostokąt: zaokrąglone rogi 12">
                <a:extLst>
                  <a:ext uri="{FF2B5EF4-FFF2-40B4-BE49-F238E27FC236}">
                    <a16:creationId xmlns:a16="http://schemas.microsoft.com/office/drawing/2014/main" id="{94FC07AD-94B7-4412-BE40-258C2E9F68EF}"/>
                  </a:ext>
                </a:extLst>
              </p:cNvPr>
              <p:cNvSpPr/>
              <p:nvPr/>
            </p:nvSpPr>
            <p:spPr>
              <a:xfrm>
                <a:off x="7610044" y="3363156"/>
                <a:ext cx="1889760" cy="647700"/>
              </a:xfrm>
              <a:prstGeom prst="round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>
                <a:solidFill>
                  <a:schemeClr val="accent4"/>
                </a:solidFill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l-PL" sz="1000" b="1" dirty="0">
                    <a:solidFill>
                      <a:schemeClr val="accent1">
                        <a:lumMod val="75000"/>
                      </a:schemeClr>
                    </a:solidFill>
                    <a:latin typeface="Roboto" panose="02000000000000000000" pitchFamily="2" charset="0"/>
                    <a:ea typeface="Roboto" panose="02000000000000000000" pitchFamily="2" charset="0"/>
                  </a:rPr>
                  <a:t>Ustalenie celów środowiskowych dla części wód (art. 4)</a:t>
                </a:r>
              </a:p>
            </p:txBody>
          </p:sp>
          <p:sp>
            <p:nvSpPr>
              <p:cNvPr id="14" name="Prostokąt: zaokrąglone rogi 13">
                <a:extLst>
                  <a:ext uri="{FF2B5EF4-FFF2-40B4-BE49-F238E27FC236}">
                    <a16:creationId xmlns:a16="http://schemas.microsoft.com/office/drawing/2014/main" id="{B98B5CAA-021D-48DF-B9F5-5B45D5CFC2DD}"/>
                  </a:ext>
                </a:extLst>
              </p:cNvPr>
              <p:cNvSpPr/>
              <p:nvPr/>
            </p:nvSpPr>
            <p:spPr>
              <a:xfrm>
                <a:off x="7610044" y="4385348"/>
                <a:ext cx="1889760" cy="647700"/>
              </a:xfrm>
              <a:prstGeom prst="round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>
                <a:solidFill>
                  <a:schemeClr val="accent4"/>
                </a:solidFill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l-PL" sz="1000" b="1" dirty="0">
                    <a:solidFill>
                      <a:schemeClr val="accent1">
                        <a:lumMod val="75000"/>
                      </a:schemeClr>
                    </a:solidFill>
                    <a:latin typeface="Roboto" panose="02000000000000000000" pitchFamily="2" charset="0"/>
                    <a:ea typeface="Roboto" panose="02000000000000000000" pitchFamily="2" charset="0"/>
                  </a:rPr>
                  <a:t>Ustanowienie programów monitorowania (art. 8)</a:t>
                </a:r>
              </a:p>
            </p:txBody>
          </p:sp>
          <p:sp>
            <p:nvSpPr>
              <p:cNvPr id="15" name="Prostokąt: zaokrąglone rogi 14">
                <a:extLst>
                  <a:ext uri="{FF2B5EF4-FFF2-40B4-BE49-F238E27FC236}">
                    <a16:creationId xmlns:a16="http://schemas.microsoft.com/office/drawing/2014/main" id="{A0932066-4173-4692-8F6A-D7548B698C82}"/>
                  </a:ext>
                </a:extLst>
              </p:cNvPr>
              <p:cNvSpPr/>
              <p:nvPr/>
            </p:nvSpPr>
            <p:spPr>
              <a:xfrm>
                <a:off x="5872684" y="5479276"/>
                <a:ext cx="1889760" cy="647700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l-PL" sz="1000" b="1" dirty="0">
                    <a:solidFill>
                      <a:schemeClr val="accent1">
                        <a:lumMod val="75000"/>
                      </a:schemeClr>
                    </a:solidFill>
                    <a:latin typeface="Roboto" panose="02000000000000000000" pitchFamily="2" charset="0"/>
                    <a:ea typeface="Roboto" panose="02000000000000000000" pitchFamily="2" charset="0"/>
                  </a:rPr>
                  <a:t>Opracowanie i przyjęcie programów działań (art. 11)</a:t>
                </a:r>
              </a:p>
            </p:txBody>
          </p:sp>
          <p:sp>
            <p:nvSpPr>
              <p:cNvPr id="16" name="Prostokąt: zaokrąglone rogi 15">
                <a:extLst>
                  <a:ext uri="{FF2B5EF4-FFF2-40B4-BE49-F238E27FC236}">
                    <a16:creationId xmlns:a16="http://schemas.microsoft.com/office/drawing/2014/main" id="{C41E242E-76E3-462C-AE69-634F15A03056}"/>
                  </a:ext>
                </a:extLst>
              </p:cNvPr>
              <p:cNvSpPr/>
              <p:nvPr/>
            </p:nvSpPr>
            <p:spPr>
              <a:xfrm>
                <a:off x="3190444" y="5473253"/>
                <a:ext cx="1889760" cy="647700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l-PL" sz="1000" b="1" dirty="0">
                    <a:solidFill>
                      <a:schemeClr val="accent1">
                        <a:lumMod val="75000"/>
                      </a:schemeClr>
                    </a:solidFill>
                    <a:latin typeface="Roboto" panose="02000000000000000000" pitchFamily="2" charset="0"/>
                    <a:ea typeface="Roboto" panose="02000000000000000000" pitchFamily="2" charset="0"/>
                  </a:rPr>
                  <a:t>Opracowanie i przyjęcie planu gospodarowania wodami (art. 13)</a:t>
                </a:r>
              </a:p>
            </p:txBody>
          </p:sp>
          <p:sp>
            <p:nvSpPr>
              <p:cNvPr id="17" name="Prostokąt: zaokrąglone rogi 16">
                <a:extLst>
                  <a:ext uri="{FF2B5EF4-FFF2-40B4-BE49-F238E27FC236}">
                    <a16:creationId xmlns:a16="http://schemas.microsoft.com/office/drawing/2014/main" id="{0E729BF9-C366-47CB-8161-724202D83CF6}"/>
                  </a:ext>
                </a:extLst>
              </p:cNvPr>
              <p:cNvSpPr/>
              <p:nvPr/>
            </p:nvSpPr>
            <p:spPr>
              <a:xfrm>
                <a:off x="1630680" y="4391311"/>
                <a:ext cx="1889760" cy="647700"/>
              </a:xfrm>
              <a:prstGeom prst="roundRect">
                <a:avLst/>
              </a:prstGeom>
              <a:solidFill>
                <a:srgbClr val="0070C0"/>
              </a:solidFill>
              <a:ln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l-PL" sz="1000" b="1" dirty="0">
                    <a:solidFill>
                      <a:schemeClr val="bg1"/>
                    </a:solidFill>
                    <a:latin typeface="Roboto" panose="02000000000000000000" pitchFamily="2" charset="0"/>
                    <a:ea typeface="Roboto" panose="02000000000000000000" pitchFamily="2" charset="0"/>
                  </a:rPr>
                  <a:t>Wdrażanie programów działań (art. 11)</a:t>
                </a:r>
              </a:p>
            </p:txBody>
          </p:sp>
          <p:sp>
            <p:nvSpPr>
              <p:cNvPr id="18" name="Prostokąt: zaokrąglone rogi 17">
                <a:extLst>
                  <a:ext uri="{FF2B5EF4-FFF2-40B4-BE49-F238E27FC236}">
                    <a16:creationId xmlns:a16="http://schemas.microsoft.com/office/drawing/2014/main" id="{F90AA5DE-1F05-42B2-9DBD-A68EAC3C4CA3}"/>
                  </a:ext>
                </a:extLst>
              </p:cNvPr>
              <p:cNvSpPr/>
              <p:nvPr/>
            </p:nvSpPr>
            <p:spPr>
              <a:xfrm>
                <a:off x="1630680" y="3345180"/>
                <a:ext cx="1889760" cy="647700"/>
              </a:xfrm>
              <a:prstGeom prst="roundRect">
                <a:avLst/>
              </a:prstGeom>
              <a:solidFill>
                <a:srgbClr val="0070C0"/>
              </a:solidFill>
              <a:ln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l-PL" sz="1000" b="1" dirty="0">
                    <a:solidFill>
                      <a:schemeClr val="bg1"/>
                    </a:solidFill>
                    <a:latin typeface="Roboto" panose="02000000000000000000" pitchFamily="2" charset="0"/>
                    <a:ea typeface="Roboto" panose="02000000000000000000" pitchFamily="2" charset="0"/>
                  </a:rPr>
                  <a:t>Przekazanie do KE przejściowego sprawozdania o wdrożeniu RDW (art. 15)</a:t>
                </a:r>
              </a:p>
            </p:txBody>
          </p:sp>
          <p:sp>
            <p:nvSpPr>
              <p:cNvPr id="19" name="Prostokąt: zaokrąglone rogi 18">
                <a:extLst>
                  <a:ext uri="{FF2B5EF4-FFF2-40B4-BE49-F238E27FC236}">
                    <a16:creationId xmlns:a16="http://schemas.microsoft.com/office/drawing/2014/main" id="{E4F51E66-CD04-436C-AB5D-6962A8F99074}"/>
                  </a:ext>
                </a:extLst>
              </p:cNvPr>
              <p:cNvSpPr/>
              <p:nvPr/>
            </p:nvSpPr>
            <p:spPr>
              <a:xfrm>
                <a:off x="1912620" y="2118360"/>
                <a:ext cx="1889760" cy="647700"/>
              </a:xfrm>
              <a:prstGeom prst="roundRect">
                <a:avLst/>
              </a:prstGeom>
              <a:solidFill>
                <a:schemeClr val="accent1">
                  <a:lumMod val="75000"/>
                </a:schemeClr>
              </a:solidFill>
              <a:ln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l-PL" sz="1000" b="1" dirty="0">
                    <a:solidFill>
                      <a:schemeClr val="bg1"/>
                    </a:solidFill>
                    <a:latin typeface="Roboto" panose="02000000000000000000" pitchFamily="2" charset="0"/>
                    <a:ea typeface="Roboto" panose="02000000000000000000" pitchFamily="2" charset="0"/>
                  </a:rPr>
                  <a:t>Weryfikacja przeglądu istotnych problemów gospodarki wodnej</a:t>
                </a:r>
              </a:p>
            </p:txBody>
          </p:sp>
          <p:sp>
            <p:nvSpPr>
              <p:cNvPr id="20" name="Prostokąt: zaokrąglone rogi 19">
                <a:extLst>
                  <a:ext uri="{FF2B5EF4-FFF2-40B4-BE49-F238E27FC236}">
                    <a16:creationId xmlns:a16="http://schemas.microsoft.com/office/drawing/2014/main" id="{FF4EE64E-80DF-45A2-A90D-FDF97B376A0A}"/>
                  </a:ext>
                </a:extLst>
              </p:cNvPr>
              <p:cNvSpPr/>
              <p:nvPr/>
            </p:nvSpPr>
            <p:spPr>
              <a:xfrm>
                <a:off x="4869181" y="2817542"/>
                <a:ext cx="650647" cy="368529"/>
              </a:xfrm>
              <a:prstGeom prst="roundRect">
                <a:avLst/>
              </a:prstGeom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l-PL" sz="1000" b="1" dirty="0">
                    <a:latin typeface="Roboto" panose="02000000000000000000" pitchFamily="2" charset="0"/>
                    <a:ea typeface="Roboto" panose="02000000000000000000" pitchFamily="2" charset="0"/>
                  </a:rPr>
                  <a:t>2015</a:t>
                </a:r>
              </a:p>
            </p:txBody>
          </p:sp>
          <p:sp>
            <p:nvSpPr>
              <p:cNvPr id="21" name="Prostokąt: zaokrąglone rogi 20">
                <a:extLst>
                  <a:ext uri="{FF2B5EF4-FFF2-40B4-BE49-F238E27FC236}">
                    <a16:creationId xmlns:a16="http://schemas.microsoft.com/office/drawing/2014/main" id="{299492A9-5988-4FC5-A4AF-F980D85D5C7B}"/>
                  </a:ext>
                </a:extLst>
              </p:cNvPr>
              <p:cNvSpPr/>
              <p:nvPr/>
            </p:nvSpPr>
            <p:spPr>
              <a:xfrm>
                <a:off x="3923487" y="2900268"/>
                <a:ext cx="650647" cy="368529"/>
              </a:xfrm>
              <a:prstGeom prst="roundRect">
                <a:avLst/>
              </a:prstGeom>
              <a:solidFill>
                <a:schemeClr val="accent1">
                  <a:lumMod val="75000"/>
                </a:schemeClr>
              </a:solidFill>
              <a:ln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l-PL" sz="1000" b="1" dirty="0">
                    <a:latin typeface="Roboto" panose="02000000000000000000" pitchFamily="2" charset="0"/>
                    <a:ea typeface="Roboto" panose="02000000000000000000" pitchFamily="2" charset="0"/>
                  </a:rPr>
                  <a:t>2012</a:t>
                </a:r>
              </a:p>
            </p:txBody>
          </p:sp>
          <p:sp>
            <p:nvSpPr>
              <p:cNvPr id="22" name="Prostokąt: zaokrąglone rogi 21">
                <a:extLst>
                  <a:ext uri="{FF2B5EF4-FFF2-40B4-BE49-F238E27FC236}">
                    <a16:creationId xmlns:a16="http://schemas.microsoft.com/office/drawing/2014/main" id="{89A2065A-3CEC-4A97-A65A-30D0F63D31DB}"/>
                  </a:ext>
                </a:extLst>
              </p:cNvPr>
              <p:cNvSpPr/>
              <p:nvPr/>
            </p:nvSpPr>
            <p:spPr>
              <a:xfrm>
                <a:off x="3531564" y="3992697"/>
                <a:ext cx="650647" cy="368529"/>
              </a:xfrm>
              <a:prstGeom prst="roundRect">
                <a:avLst/>
              </a:prstGeom>
              <a:solidFill>
                <a:srgbClr val="0070C0"/>
              </a:solidFill>
              <a:ln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l-PL" sz="1000" b="1" dirty="0">
                    <a:latin typeface="Roboto" panose="02000000000000000000" pitchFamily="2" charset="0"/>
                    <a:ea typeface="Roboto" panose="02000000000000000000" pitchFamily="2" charset="0"/>
                  </a:rPr>
                  <a:t>2012</a:t>
                </a:r>
              </a:p>
            </p:txBody>
          </p:sp>
          <p:sp>
            <p:nvSpPr>
              <p:cNvPr id="23" name="Prostokąt: zaokrąglone rogi 22">
                <a:extLst>
                  <a:ext uri="{FF2B5EF4-FFF2-40B4-BE49-F238E27FC236}">
                    <a16:creationId xmlns:a16="http://schemas.microsoft.com/office/drawing/2014/main" id="{6F4DC44E-0397-4E0D-9808-66158CEA1FA4}"/>
                  </a:ext>
                </a:extLst>
              </p:cNvPr>
              <p:cNvSpPr/>
              <p:nvPr/>
            </p:nvSpPr>
            <p:spPr>
              <a:xfrm>
                <a:off x="5139995" y="5003935"/>
                <a:ext cx="650647" cy="368529"/>
              </a:xfrm>
              <a:prstGeom prst="round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l-PL" sz="1000" b="1" dirty="0">
                    <a:solidFill>
                      <a:schemeClr val="accent1">
                        <a:lumMod val="75000"/>
                      </a:schemeClr>
                    </a:solidFill>
                    <a:latin typeface="Roboto" panose="02000000000000000000" pitchFamily="2" charset="0"/>
                    <a:ea typeface="Roboto" panose="02000000000000000000" pitchFamily="2" charset="0"/>
                  </a:rPr>
                  <a:t>2009</a:t>
                </a:r>
              </a:p>
            </p:txBody>
          </p:sp>
          <p:sp>
            <p:nvSpPr>
              <p:cNvPr id="24" name="Prostokąt: zaokrąglone rogi 23">
                <a:extLst>
                  <a:ext uri="{FF2B5EF4-FFF2-40B4-BE49-F238E27FC236}">
                    <a16:creationId xmlns:a16="http://schemas.microsoft.com/office/drawing/2014/main" id="{C9A09D6A-960C-4BBA-A548-74FA7B50FFE5}"/>
                  </a:ext>
                </a:extLst>
              </p:cNvPr>
              <p:cNvSpPr/>
              <p:nvPr/>
            </p:nvSpPr>
            <p:spPr>
              <a:xfrm>
                <a:off x="6715557" y="4455295"/>
                <a:ext cx="650647" cy="368529"/>
              </a:xfrm>
              <a:prstGeom prst="round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>
                <a:solidFill>
                  <a:schemeClr val="accent4"/>
                </a:solidFill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l-PL" sz="1000" b="1" dirty="0">
                    <a:solidFill>
                      <a:schemeClr val="accent1">
                        <a:lumMod val="75000"/>
                      </a:schemeClr>
                    </a:solidFill>
                    <a:latin typeface="Roboto" panose="02000000000000000000" pitchFamily="2" charset="0"/>
                    <a:ea typeface="Roboto" panose="02000000000000000000" pitchFamily="2" charset="0"/>
                  </a:rPr>
                  <a:t>2006</a:t>
                </a:r>
              </a:p>
            </p:txBody>
          </p:sp>
          <p:sp>
            <p:nvSpPr>
              <p:cNvPr id="25" name="Prostokąt: zaokrąglone rogi 24">
                <a:extLst>
                  <a:ext uri="{FF2B5EF4-FFF2-40B4-BE49-F238E27FC236}">
                    <a16:creationId xmlns:a16="http://schemas.microsoft.com/office/drawing/2014/main" id="{4600036F-299E-449C-B7AF-A4D2B67D9DF3}"/>
                  </a:ext>
                </a:extLst>
              </p:cNvPr>
              <p:cNvSpPr/>
              <p:nvPr/>
            </p:nvSpPr>
            <p:spPr>
              <a:xfrm>
                <a:off x="6583114" y="2923683"/>
                <a:ext cx="650647" cy="368529"/>
              </a:xfrm>
              <a:prstGeom prst="roundRect">
                <a:avLst/>
              </a:prstGeom>
              <a:solidFill>
                <a:schemeClr val="accent4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l-PL" sz="1000" b="1" dirty="0">
                    <a:solidFill>
                      <a:schemeClr val="bg1"/>
                    </a:solidFill>
                    <a:latin typeface="Roboto" panose="02000000000000000000" pitchFamily="2" charset="0"/>
                    <a:ea typeface="Roboto" panose="02000000000000000000" pitchFamily="2" charset="0"/>
                  </a:rPr>
                  <a:t>2004</a:t>
                </a:r>
              </a:p>
            </p:txBody>
          </p:sp>
          <p:sp>
            <p:nvSpPr>
              <p:cNvPr id="26" name="Prostokąt: zaokrąglone rogi 25">
                <a:extLst>
                  <a:ext uri="{FF2B5EF4-FFF2-40B4-BE49-F238E27FC236}">
                    <a16:creationId xmlns:a16="http://schemas.microsoft.com/office/drawing/2014/main" id="{682DA037-2692-4D8C-BC85-720D8117C6A9}"/>
                  </a:ext>
                </a:extLst>
              </p:cNvPr>
              <p:cNvSpPr/>
              <p:nvPr/>
            </p:nvSpPr>
            <p:spPr>
              <a:xfrm>
                <a:off x="9174480" y="2891818"/>
                <a:ext cx="1059180" cy="368529"/>
              </a:xfrm>
              <a:prstGeom prst="roundRect">
                <a:avLst/>
              </a:prstGeom>
              <a:gradFill>
                <a:gsLst>
                  <a:gs pos="0">
                    <a:schemeClr val="accent4"/>
                  </a:gs>
                  <a:gs pos="50000">
                    <a:schemeClr val="accent4">
                      <a:lumMod val="40000"/>
                      <a:lumOff val="60000"/>
                    </a:schemeClr>
                  </a:gs>
                  <a:gs pos="100000">
                    <a:schemeClr val="accent4">
                      <a:lumMod val="105000"/>
                      <a:satMod val="109000"/>
                      <a:tint val="81000"/>
                    </a:schemeClr>
                  </a:gs>
                </a:gsLst>
                <a:lin ang="5400000" scaled="0"/>
              </a:gra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l-PL" sz="1000" b="1" dirty="0">
                    <a:solidFill>
                      <a:schemeClr val="accent1">
                        <a:lumMod val="75000"/>
                      </a:schemeClr>
                    </a:solidFill>
                    <a:latin typeface="Roboto" panose="02000000000000000000" pitchFamily="2" charset="0"/>
                    <a:ea typeface="Roboto" panose="02000000000000000000" pitchFamily="2" charset="0"/>
                  </a:rPr>
                  <a:t>2012-2013</a:t>
                </a:r>
              </a:p>
            </p:txBody>
          </p:sp>
        </p:grpSp>
        <p:sp>
          <p:nvSpPr>
            <p:cNvPr id="2" name="pole tekstowe 1">
              <a:extLst>
                <a:ext uri="{FF2B5EF4-FFF2-40B4-BE49-F238E27FC236}">
                  <a16:creationId xmlns:a16="http://schemas.microsoft.com/office/drawing/2014/main" id="{E60F2A26-E100-4F16-B13A-A5E1C62A0200}"/>
                </a:ext>
              </a:extLst>
            </p:cNvPr>
            <p:cNvSpPr txBox="1"/>
            <p:nvPr/>
          </p:nvSpPr>
          <p:spPr>
            <a:xfrm>
              <a:off x="5416220" y="3360072"/>
              <a:ext cx="147092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sz="10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Udział społeczeństwa (art. 14)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276504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868296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Cele gospodarowania wodami</a:t>
            </a:r>
            <a:endParaRPr lang="pl-PL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6" name="Symbol zastępczy zawartości 2">
            <a:extLst>
              <a:ext uri="{FF2B5EF4-FFF2-40B4-BE49-F238E27FC236}">
                <a16:creationId xmlns:a16="http://schemas.microsoft.com/office/drawing/2014/main" id="{46695F3E-217D-4648-A95B-6B15A3DE601B}"/>
              </a:ext>
            </a:extLst>
          </p:cNvPr>
          <p:cNvSpPr txBox="1">
            <a:spLocks/>
          </p:cNvSpPr>
          <p:nvPr/>
        </p:nvSpPr>
        <p:spPr>
          <a:xfrm>
            <a:off x="380457" y="1357537"/>
            <a:ext cx="10662011" cy="4538166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pl-PL" altLang="en-US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Zapobieganie pogorszeniu stanu jcw</a:t>
            </a:r>
            <a:endParaRPr kumimoji="0" lang="en-GB" altLang="en-US" sz="16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GB" altLang="en-US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Promo</a:t>
            </a:r>
            <a:r>
              <a:rPr kumimoji="0" lang="pl-PL" alt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wanie</a:t>
            </a:r>
            <a:r>
              <a:rPr kumimoji="0" lang="pl-PL" altLang="en-US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zrównoważonego korzystania z wód</a:t>
            </a:r>
            <a:endParaRPr kumimoji="0" lang="en-GB" altLang="en-US" sz="16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pl-PL" altLang="en-US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Wzmocnienie ochrony i poprawa stanu środowiska wodnego</a:t>
            </a:r>
            <a:r>
              <a:rPr kumimoji="0" lang="en-GB" altLang="en-US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GB" alt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Redu</a:t>
            </a:r>
            <a:r>
              <a:rPr kumimoji="0" lang="pl-PL" alt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kcja</a:t>
            </a:r>
            <a:r>
              <a:rPr kumimoji="0" lang="pl-PL" altLang="en-US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lub eliminacja zrzutów i emisji</a:t>
            </a:r>
            <a:r>
              <a:rPr kumimoji="0" lang="en-GB" altLang="en-US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pl-PL" altLang="en-US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substancji </a:t>
            </a:r>
            <a:r>
              <a:rPr kumimoji="0" lang="en-GB" altLang="en-US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priory</a:t>
            </a:r>
            <a:r>
              <a:rPr kumimoji="0" lang="pl-PL" alt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tetowych</a:t>
            </a:r>
            <a:r>
              <a:rPr kumimoji="0" lang="en-GB" altLang="en-US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pl-PL" altLang="en-US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</a:t>
            </a:r>
            <a:r>
              <a:rPr kumimoji="0" lang="en-GB" altLang="en-US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priory</a:t>
            </a:r>
            <a:r>
              <a:rPr kumimoji="0" lang="pl-PL" alt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tetowych</a:t>
            </a:r>
            <a:r>
              <a:rPr kumimoji="0" lang="pl-PL" altLang="en-US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substancji niebezpiecznych</a:t>
            </a:r>
            <a:endParaRPr kumimoji="0" lang="en-GB" altLang="en-US" sz="16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pl-PL" altLang="en-US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Ograniczenie zanieczyszczenia wód podziemnych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0B0F0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altLang="en-US" sz="16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46233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l-PL" altLang="en-US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Działania prowadzące do osiągnięcia celów środowiskowych są elementem planów gospodarowania wodami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46233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l-PL" altLang="en-US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(d. program wodno-środowiskowy kraju)</a:t>
            </a:r>
          </a:p>
        </p:txBody>
      </p:sp>
    </p:spTree>
    <p:extLst>
      <p:ext uri="{BB962C8B-B14F-4D97-AF65-F5344CB8AC3E}">
        <p14:creationId xmlns:p14="http://schemas.microsoft.com/office/powerpoint/2010/main" val="4494980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868296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Plany gospodarowania wodami</a:t>
            </a:r>
            <a:endParaRPr lang="pl-PL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9" name="Owal 8">
            <a:extLst>
              <a:ext uri="{FF2B5EF4-FFF2-40B4-BE49-F238E27FC236}">
                <a16:creationId xmlns:a16="http://schemas.microsoft.com/office/drawing/2014/main" id="{E1D1E42D-3180-4D0E-B811-9486939DB0E9}"/>
              </a:ext>
            </a:extLst>
          </p:cNvPr>
          <p:cNvSpPr/>
          <p:nvPr/>
        </p:nvSpPr>
        <p:spPr>
          <a:xfrm>
            <a:off x="4340418" y="1267577"/>
            <a:ext cx="3283499" cy="4638273"/>
          </a:xfrm>
          <a:prstGeom prst="ellipse">
            <a:avLst/>
          </a:prstGeom>
          <a:noFill/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12" name="Diagram 11">
            <a:extLst>
              <a:ext uri="{FF2B5EF4-FFF2-40B4-BE49-F238E27FC236}">
                <a16:creationId xmlns:a16="http://schemas.microsoft.com/office/drawing/2014/main" id="{C145AA41-5034-4047-9CE2-2E31238471C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85321241"/>
              </p:ext>
            </p:extLst>
          </p:nvPr>
        </p:nvGraphicFramePr>
        <p:xfrm>
          <a:off x="1602769" y="719667"/>
          <a:ext cx="8907693" cy="52700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20039859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868296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Planowanie w planowaniu</a:t>
            </a:r>
            <a:endParaRPr lang="pl-PL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11" name="Strzałka: wygięta w górę 10">
            <a:extLst>
              <a:ext uri="{FF2B5EF4-FFF2-40B4-BE49-F238E27FC236}">
                <a16:creationId xmlns:a16="http://schemas.microsoft.com/office/drawing/2014/main" id="{797E19F9-ED48-4ACF-ACBC-85D66EF422F9}"/>
              </a:ext>
            </a:extLst>
          </p:cNvPr>
          <p:cNvSpPr/>
          <p:nvPr/>
        </p:nvSpPr>
        <p:spPr>
          <a:xfrm rot="5400000">
            <a:off x="3485490" y="2694341"/>
            <a:ext cx="682918" cy="623245"/>
          </a:xfrm>
          <a:prstGeom prst="bentUpArrow">
            <a:avLst>
              <a:gd name="adj1" fmla="val 32840"/>
              <a:gd name="adj2" fmla="val 25000"/>
              <a:gd name="adj3" fmla="val 35780"/>
            </a:avLst>
          </a:prstGeom>
          <a:solidFill>
            <a:schemeClr val="bg1">
              <a:lumMod val="75000"/>
            </a:schemeClr>
          </a:solidFill>
          <a:ln w="25400" cap="flat" cmpd="sng" algn="ctr">
            <a:solidFill>
              <a:sysClr val="window" lastClr="FFFFFF">
                <a:hueOff val="0"/>
                <a:satOff val="0"/>
                <a:lumOff val="0"/>
                <a:alphaOff val="0"/>
              </a:sysClr>
            </a:solidFill>
            <a:prstDash val="solid"/>
          </a:ln>
          <a:effectLst/>
        </p:spPr>
      </p:sp>
      <p:grpSp>
        <p:nvGrpSpPr>
          <p:cNvPr id="12" name="Grupa 11">
            <a:extLst>
              <a:ext uri="{FF2B5EF4-FFF2-40B4-BE49-F238E27FC236}">
                <a16:creationId xmlns:a16="http://schemas.microsoft.com/office/drawing/2014/main" id="{5CAE5AE4-75ED-46B5-853A-47D165D6079B}"/>
              </a:ext>
            </a:extLst>
          </p:cNvPr>
          <p:cNvGrpSpPr/>
          <p:nvPr/>
        </p:nvGrpSpPr>
        <p:grpSpPr>
          <a:xfrm>
            <a:off x="3044677" y="1348236"/>
            <a:ext cx="3331802" cy="1314588"/>
            <a:chOff x="313716" y="21953"/>
            <a:chExt cx="1582874" cy="725053"/>
          </a:xfrm>
          <a:solidFill>
            <a:schemeClr val="accent1">
              <a:lumMod val="75000"/>
            </a:schemeClr>
          </a:solidFill>
        </p:grpSpPr>
        <p:sp>
          <p:nvSpPr>
            <p:cNvPr id="28" name="Prostokąt: zaokrąglone rogi 27">
              <a:extLst>
                <a:ext uri="{FF2B5EF4-FFF2-40B4-BE49-F238E27FC236}">
                  <a16:creationId xmlns:a16="http://schemas.microsoft.com/office/drawing/2014/main" id="{80494EC4-5203-4DD3-BB7D-753ADE127851}"/>
                </a:ext>
              </a:extLst>
            </p:cNvPr>
            <p:cNvSpPr/>
            <p:nvPr/>
          </p:nvSpPr>
          <p:spPr>
            <a:xfrm>
              <a:off x="313716" y="23209"/>
              <a:ext cx="1582874" cy="723797"/>
            </a:xfrm>
            <a:prstGeom prst="roundRect">
              <a:avLst>
                <a:gd name="adj" fmla="val 16670"/>
              </a:avLst>
            </a:prstGeom>
            <a:grpFill/>
            <a:ln w="25400" cap="flat" cmpd="sng" algn="ctr">
              <a:solidFill>
                <a:sysClr val="window" lastClr="FFFFFF">
                  <a:hueOff val="0"/>
                  <a:satOff val="0"/>
                  <a:lumOff val="0"/>
                  <a:alphaOff val="0"/>
                </a:sysClr>
              </a:solidFill>
              <a:prstDash val="solid"/>
            </a:ln>
            <a:effectLst/>
          </p:spPr>
        </p:sp>
        <p:sp>
          <p:nvSpPr>
            <p:cNvPr id="29" name="Prostokąt: zaokrąglone rogi 5">
              <a:extLst>
                <a:ext uri="{FF2B5EF4-FFF2-40B4-BE49-F238E27FC236}">
                  <a16:creationId xmlns:a16="http://schemas.microsoft.com/office/drawing/2014/main" id="{A8E778AE-D9F3-495F-B716-4AC14BA92958}"/>
                </a:ext>
              </a:extLst>
            </p:cNvPr>
            <p:cNvSpPr txBox="1"/>
            <p:nvPr/>
          </p:nvSpPr>
          <p:spPr>
            <a:xfrm>
              <a:off x="349055" y="21953"/>
              <a:ext cx="1512196" cy="653119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spcFirstLastPara="0" vert="horz" wrap="square" lIns="53340" tIns="53340" rIns="53340" bIns="53340" numCol="1" spcCol="1270" anchor="ctr" anchorCtr="0">
              <a:noAutofit/>
            </a:bodyPr>
            <a:lstStyle/>
            <a:p>
              <a:pPr marL="0" marR="0" lvl="0" indent="0" algn="ctr" defTabSz="62230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4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</a:rPr>
                <a:t>Sporządzenie „charakterystyki” rzek, jezior…</a:t>
              </a:r>
            </a:p>
          </p:txBody>
        </p:sp>
      </p:grpSp>
      <p:sp>
        <p:nvSpPr>
          <p:cNvPr id="13" name="Strzałka: wygięta w górę 12">
            <a:extLst>
              <a:ext uri="{FF2B5EF4-FFF2-40B4-BE49-F238E27FC236}">
                <a16:creationId xmlns:a16="http://schemas.microsoft.com/office/drawing/2014/main" id="{22637882-5F85-4507-8646-A997B8464AEC}"/>
              </a:ext>
            </a:extLst>
          </p:cNvPr>
          <p:cNvSpPr/>
          <p:nvPr/>
        </p:nvSpPr>
        <p:spPr>
          <a:xfrm rot="5400000">
            <a:off x="4532510" y="3572090"/>
            <a:ext cx="622018" cy="565053"/>
          </a:xfrm>
          <a:prstGeom prst="bentUpArrow">
            <a:avLst>
              <a:gd name="adj1" fmla="val 32840"/>
              <a:gd name="adj2" fmla="val 25000"/>
              <a:gd name="adj3" fmla="val 35780"/>
            </a:avLst>
          </a:prstGeom>
          <a:solidFill>
            <a:schemeClr val="bg1">
              <a:lumMod val="75000"/>
            </a:schemeClr>
          </a:solidFill>
          <a:ln w="25400" cap="flat" cmpd="sng" algn="ctr">
            <a:solidFill>
              <a:sysClr val="window" lastClr="FFFFFF">
                <a:hueOff val="0"/>
                <a:satOff val="0"/>
                <a:lumOff val="0"/>
                <a:alphaOff val="0"/>
              </a:sysClr>
            </a:solidFill>
            <a:prstDash val="solid"/>
          </a:ln>
          <a:effectLst/>
        </p:spPr>
      </p:sp>
      <p:grpSp>
        <p:nvGrpSpPr>
          <p:cNvPr id="14" name="Grupa 13">
            <a:extLst>
              <a:ext uri="{FF2B5EF4-FFF2-40B4-BE49-F238E27FC236}">
                <a16:creationId xmlns:a16="http://schemas.microsoft.com/office/drawing/2014/main" id="{A81EEAE8-EA4D-43AB-AA9D-3C7BFAF3DD1F}"/>
              </a:ext>
            </a:extLst>
          </p:cNvPr>
          <p:cNvGrpSpPr/>
          <p:nvPr/>
        </p:nvGrpSpPr>
        <p:grpSpPr>
          <a:xfrm>
            <a:off x="4146584" y="2223969"/>
            <a:ext cx="3366552" cy="1312311"/>
            <a:chOff x="1402402" y="886444"/>
            <a:chExt cx="2384269" cy="723797"/>
          </a:xfrm>
          <a:solidFill>
            <a:schemeClr val="accent1">
              <a:lumMod val="75000"/>
            </a:schemeClr>
          </a:solidFill>
        </p:grpSpPr>
        <p:sp>
          <p:nvSpPr>
            <p:cNvPr id="26" name="Prostokąt: zaokrąglone rogi 25">
              <a:extLst>
                <a:ext uri="{FF2B5EF4-FFF2-40B4-BE49-F238E27FC236}">
                  <a16:creationId xmlns:a16="http://schemas.microsoft.com/office/drawing/2014/main" id="{43CFBADF-2CB4-4A41-AE78-02CBA14784C9}"/>
                </a:ext>
              </a:extLst>
            </p:cNvPr>
            <p:cNvSpPr/>
            <p:nvPr/>
          </p:nvSpPr>
          <p:spPr>
            <a:xfrm>
              <a:off x="1402402" y="886444"/>
              <a:ext cx="2384269" cy="723797"/>
            </a:xfrm>
            <a:prstGeom prst="roundRect">
              <a:avLst>
                <a:gd name="adj" fmla="val 16670"/>
              </a:avLst>
            </a:prstGeom>
            <a:grpFill/>
            <a:ln w="25400" cap="flat" cmpd="sng" algn="ctr">
              <a:solidFill>
                <a:sysClr val="window" lastClr="FFFFFF">
                  <a:hueOff val="0"/>
                  <a:satOff val="0"/>
                  <a:lumOff val="0"/>
                  <a:alphaOff val="0"/>
                </a:sysClr>
              </a:solidFill>
              <a:prstDash val="solid"/>
            </a:ln>
            <a:effectLst/>
          </p:spPr>
        </p:sp>
        <p:sp>
          <p:nvSpPr>
            <p:cNvPr id="27" name="Prostokąt: zaokrąglone rogi 8">
              <a:extLst>
                <a:ext uri="{FF2B5EF4-FFF2-40B4-BE49-F238E27FC236}">
                  <a16:creationId xmlns:a16="http://schemas.microsoft.com/office/drawing/2014/main" id="{E7DDD86D-6AB3-4871-A1D1-D5C0D0651887}"/>
                </a:ext>
              </a:extLst>
            </p:cNvPr>
            <p:cNvSpPr txBox="1"/>
            <p:nvPr/>
          </p:nvSpPr>
          <p:spPr>
            <a:xfrm>
              <a:off x="1437741" y="921783"/>
              <a:ext cx="2313591" cy="653119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spcFirstLastPara="0" vert="horz" wrap="square" lIns="53340" tIns="53340" rIns="53340" bIns="53340" numCol="1" spcCol="1270" anchor="ctr" anchorCtr="0">
              <a:noAutofit/>
            </a:bodyPr>
            <a:lstStyle/>
            <a:p>
              <a:pPr marL="0" marR="0" lvl="0" indent="0" algn="ctr" defTabSz="62230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4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</a:rPr>
                <a:t>Wyznaczenie jednolitych części wód</a:t>
              </a:r>
            </a:p>
          </p:txBody>
        </p:sp>
      </p:grpSp>
      <p:sp>
        <p:nvSpPr>
          <p:cNvPr id="15" name="Strzałka: wygięta w górę 14">
            <a:extLst>
              <a:ext uri="{FF2B5EF4-FFF2-40B4-BE49-F238E27FC236}">
                <a16:creationId xmlns:a16="http://schemas.microsoft.com/office/drawing/2014/main" id="{2CFA31AA-2BD2-42C0-AE0B-D448AA026480}"/>
              </a:ext>
            </a:extLst>
          </p:cNvPr>
          <p:cNvSpPr/>
          <p:nvPr/>
        </p:nvSpPr>
        <p:spPr>
          <a:xfrm rot="5400000">
            <a:off x="5424954" y="4355778"/>
            <a:ext cx="566560" cy="670198"/>
          </a:xfrm>
          <a:prstGeom prst="bentUpArrow">
            <a:avLst>
              <a:gd name="adj1" fmla="val 32840"/>
              <a:gd name="adj2" fmla="val 25000"/>
              <a:gd name="adj3" fmla="val 35780"/>
            </a:avLst>
          </a:prstGeom>
          <a:solidFill>
            <a:schemeClr val="bg1">
              <a:lumMod val="75000"/>
            </a:schemeClr>
          </a:solidFill>
          <a:ln w="25400" cap="flat" cmpd="sng" algn="ctr">
            <a:solidFill>
              <a:sysClr val="window" lastClr="FFFFFF">
                <a:hueOff val="0"/>
                <a:satOff val="0"/>
                <a:lumOff val="0"/>
                <a:alphaOff val="0"/>
              </a:sysClr>
            </a:solidFill>
            <a:prstDash val="solid"/>
          </a:ln>
          <a:effectLst/>
        </p:spPr>
      </p:sp>
      <p:grpSp>
        <p:nvGrpSpPr>
          <p:cNvPr id="16" name="Grupa 15">
            <a:extLst>
              <a:ext uri="{FF2B5EF4-FFF2-40B4-BE49-F238E27FC236}">
                <a16:creationId xmlns:a16="http://schemas.microsoft.com/office/drawing/2014/main" id="{41EDAEBD-CDBB-4054-9C2C-1F567B9228F1}"/>
              </a:ext>
            </a:extLst>
          </p:cNvPr>
          <p:cNvGrpSpPr/>
          <p:nvPr/>
        </p:nvGrpSpPr>
        <p:grpSpPr>
          <a:xfrm>
            <a:off x="5134292" y="3053295"/>
            <a:ext cx="3366318" cy="1312311"/>
            <a:chOff x="2403330" y="1725991"/>
            <a:chExt cx="1600153" cy="723797"/>
          </a:xfrm>
          <a:solidFill>
            <a:schemeClr val="accent1">
              <a:lumMod val="75000"/>
            </a:schemeClr>
          </a:solidFill>
        </p:grpSpPr>
        <p:sp>
          <p:nvSpPr>
            <p:cNvPr id="24" name="Prostokąt: zaokrąglone rogi 23">
              <a:extLst>
                <a:ext uri="{FF2B5EF4-FFF2-40B4-BE49-F238E27FC236}">
                  <a16:creationId xmlns:a16="http://schemas.microsoft.com/office/drawing/2014/main" id="{011224FA-2D0C-466C-B05F-4214B0ADE660}"/>
                </a:ext>
              </a:extLst>
            </p:cNvPr>
            <p:cNvSpPr/>
            <p:nvPr/>
          </p:nvSpPr>
          <p:spPr>
            <a:xfrm>
              <a:off x="2403330" y="1725991"/>
              <a:ext cx="1600153" cy="723797"/>
            </a:xfrm>
            <a:prstGeom prst="roundRect">
              <a:avLst>
                <a:gd name="adj" fmla="val 16670"/>
              </a:avLst>
            </a:prstGeom>
            <a:grpFill/>
            <a:ln w="25400" cap="flat" cmpd="sng" algn="ctr">
              <a:solidFill>
                <a:sysClr val="window" lastClr="FFFFFF">
                  <a:hueOff val="0"/>
                  <a:satOff val="0"/>
                  <a:lumOff val="0"/>
                  <a:alphaOff val="0"/>
                </a:sysClr>
              </a:solidFill>
              <a:prstDash val="solid"/>
            </a:ln>
            <a:effectLst/>
          </p:spPr>
        </p:sp>
        <p:sp>
          <p:nvSpPr>
            <p:cNvPr id="25" name="Prostokąt: zaokrąglone rogi 11">
              <a:extLst>
                <a:ext uri="{FF2B5EF4-FFF2-40B4-BE49-F238E27FC236}">
                  <a16:creationId xmlns:a16="http://schemas.microsoft.com/office/drawing/2014/main" id="{7D700EE3-0ACC-4A07-B3E0-AF27DDD134D2}"/>
                </a:ext>
              </a:extLst>
            </p:cNvPr>
            <p:cNvSpPr txBox="1"/>
            <p:nvPr/>
          </p:nvSpPr>
          <p:spPr>
            <a:xfrm>
              <a:off x="2438669" y="1761330"/>
              <a:ext cx="1529475" cy="653119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spcFirstLastPara="0" vert="horz" wrap="square" lIns="53340" tIns="53340" rIns="53340" bIns="53340" numCol="1" spcCol="1270" anchor="ctr" anchorCtr="0">
              <a:noAutofit/>
            </a:bodyPr>
            <a:lstStyle/>
            <a:p>
              <a:pPr marL="0" marR="0" lvl="0" indent="0" algn="ctr" defTabSz="62230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4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4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</a:rPr>
                <a:t>Ustalenie celów długookresowych dla </a:t>
              </a:r>
              <a:r>
                <a:rPr kumimoji="0" lang="pl-PL" sz="1400" b="1" i="0" u="none" strike="noStrike" kern="1200" cap="none" spc="0" normalizeH="0" baseline="0" noProof="0" dirty="0" err="1">
                  <a:ln>
                    <a:noFill/>
                  </a:ln>
                  <a:solidFill>
                    <a:schemeClr val="accent4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</a:rPr>
                <a:t>jcw</a:t>
              </a:r>
              <a:endParaRPr kumimoji="0" lang="pl-PL" sz="1400" b="1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</p:grpSp>
      <p:sp>
        <p:nvSpPr>
          <p:cNvPr id="17" name="Strzałka: wygięta w górę 16">
            <a:extLst>
              <a:ext uri="{FF2B5EF4-FFF2-40B4-BE49-F238E27FC236}">
                <a16:creationId xmlns:a16="http://schemas.microsoft.com/office/drawing/2014/main" id="{A33FDF2B-2290-4A67-BE7F-9888B987F9D0}"/>
              </a:ext>
            </a:extLst>
          </p:cNvPr>
          <p:cNvSpPr/>
          <p:nvPr/>
        </p:nvSpPr>
        <p:spPr>
          <a:xfrm rot="5400000">
            <a:off x="6362627" y="5280774"/>
            <a:ext cx="585544" cy="595044"/>
          </a:xfrm>
          <a:prstGeom prst="bentUpArrow">
            <a:avLst>
              <a:gd name="adj1" fmla="val 32840"/>
              <a:gd name="adj2" fmla="val 25000"/>
              <a:gd name="adj3" fmla="val 35780"/>
            </a:avLst>
          </a:prstGeom>
          <a:solidFill>
            <a:schemeClr val="bg1">
              <a:lumMod val="75000"/>
            </a:schemeClr>
          </a:solidFill>
          <a:ln w="25400" cap="flat" cmpd="sng" algn="ctr">
            <a:solidFill>
              <a:sysClr val="window" lastClr="FFFFFF">
                <a:hueOff val="0"/>
                <a:satOff val="0"/>
                <a:lumOff val="0"/>
                <a:alphaOff val="0"/>
              </a:sysClr>
            </a:solidFill>
            <a:prstDash val="solid"/>
          </a:ln>
          <a:effectLst/>
        </p:spPr>
      </p:sp>
      <p:grpSp>
        <p:nvGrpSpPr>
          <p:cNvPr id="18" name="Grupa 17">
            <a:extLst>
              <a:ext uri="{FF2B5EF4-FFF2-40B4-BE49-F238E27FC236}">
                <a16:creationId xmlns:a16="http://schemas.microsoft.com/office/drawing/2014/main" id="{2E2A905F-D19D-454C-A012-27580425ECF3}"/>
              </a:ext>
            </a:extLst>
          </p:cNvPr>
          <p:cNvGrpSpPr/>
          <p:nvPr/>
        </p:nvGrpSpPr>
        <p:grpSpPr>
          <a:xfrm>
            <a:off x="6043333" y="3919595"/>
            <a:ext cx="3340350" cy="1312311"/>
            <a:chOff x="3312371" y="2592291"/>
            <a:chExt cx="1992149" cy="723797"/>
          </a:xfrm>
          <a:solidFill>
            <a:schemeClr val="accent1">
              <a:lumMod val="75000"/>
            </a:schemeClr>
          </a:solidFill>
        </p:grpSpPr>
        <p:sp>
          <p:nvSpPr>
            <p:cNvPr id="22" name="Prostokąt: zaokrąglone rogi 21">
              <a:extLst>
                <a:ext uri="{FF2B5EF4-FFF2-40B4-BE49-F238E27FC236}">
                  <a16:creationId xmlns:a16="http://schemas.microsoft.com/office/drawing/2014/main" id="{F8E629C9-4E03-443F-988D-FAE1ADCCE357}"/>
                </a:ext>
              </a:extLst>
            </p:cNvPr>
            <p:cNvSpPr/>
            <p:nvPr/>
          </p:nvSpPr>
          <p:spPr>
            <a:xfrm>
              <a:off x="3312371" y="2592291"/>
              <a:ext cx="1992149" cy="723797"/>
            </a:xfrm>
            <a:prstGeom prst="roundRect">
              <a:avLst>
                <a:gd name="adj" fmla="val 16670"/>
              </a:avLst>
            </a:prstGeom>
            <a:grpFill/>
            <a:ln w="25400" cap="flat" cmpd="sng" algn="ctr">
              <a:solidFill>
                <a:sysClr val="window" lastClr="FFFFFF">
                  <a:hueOff val="0"/>
                  <a:satOff val="0"/>
                  <a:lumOff val="0"/>
                  <a:alphaOff val="0"/>
                </a:sysClr>
              </a:solidFill>
              <a:prstDash val="solid"/>
            </a:ln>
            <a:effectLst/>
          </p:spPr>
        </p:sp>
        <p:sp>
          <p:nvSpPr>
            <p:cNvPr id="23" name="Prostokąt: zaokrąglone rogi 14">
              <a:extLst>
                <a:ext uri="{FF2B5EF4-FFF2-40B4-BE49-F238E27FC236}">
                  <a16:creationId xmlns:a16="http://schemas.microsoft.com/office/drawing/2014/main" id="{D3C6C7D5-0DE4-4BFD-9FC3-720564969B31}"/>
                </a:ext>
              </a:extLst>
            </p:cNvPr>
            <p:cNvSpPr txBox="1"/>
            <p:nvPr/>
          </p:nvSpPr>
          <p:spPr>
            <a:xfrm>
              <a:off x="3347710" y="2627630"/>
              <a:ext cx="1921471" cy="653119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spcFirstLastPara="0" vert="horz" wrap="square" lIns="53340" tIns="53340" rIns="53340" bIns="53340" numCol="1" spcCol="1270" anchor="ctr" anchorCtr="0">
              <a:noAutofit/>
            </a:bodyPr>
            <a:lstStyle/>
            <a:p>
              <a:pPr marL="0" marR="0" lvl="0" indent="0" algn="ctr" defTabSz="62230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4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</a:rPr>
                <a:t>Scenariusz dla działań podstawowych</a:t>
              </a:r>
            </a:p>
          </p:txBody>
        </p:sp>
      </p:grpSp>
      <p:grpSp>
        <p:nvGrpSpPr>
          <p:cNvPr id="19" name="Grupa 18">
            <a:extLst>
              <a:ext uri="{FF2B5EF4-FFF2-40B4-BE49-F238E27FC236}">
                <a16:creationId xmlns:a16="http://schemas.microsoft.com/office/drawing/2014/main" id="{5EDE4228-B1A9-4A90-A438-24C4F1676E27}"/>
              </a:ext>
            </a:extLst>
          </p:cNvPr>
          <p:cNvGrpSpPr/>
          <p:nvPr/>
        </p:nvGrpSpPr>
        <p:grpSpPr>
          <a:xfrm>
            <a:off x="6979436" y="4783689"/>
            <a:ext cx="3372086" cy="1312311"/>
            <a:chOff x="4248474" y="3456385"/>
            <a:chExt cx="2167885" cy="723797"/>
          </a:xfrm>
          <a:solidFill>
            <a:schemeClr val="accent1">
              <a:lumMod val="75000"/>
            </a:schemeClr>
          </a:solidFill>
        </p:grpSpPr>
        <p:sp>
          <p:nvSpPr>
            <p:cNvPr id="20" name="Prostokąt: zaokrąglone rogi 19">
              <a:extLst>
                <a:ext uri="{FF2B5EF4-FFF2-40B4-BE49-F238E27FC236}">
                  <a16:creationId xmlns:a16="http://schemas.microsoft.com/office/drawing/2014/main" id="{3ABA0EA9-F755-4388-B570-CF9E80C4845C}"/>
                </a:ext>
              </a:extLst>
            </p:cNvPr>
            <p:cNvSpPr/>
            <p:nvPr/>
          </p:nvSpPr>
          <p:spPr>
            <a:xfrm>
              <a:off x="4248474" y="3456385"/>
              <a:ext cx="2167885" cy="723797"/>
            </a:xfrm>
            <a:prstGeom prst="roundRect">
              <a:avLst>
                <a:gd name="adj" fmla="val 16670"/>
              </a:avLst>
            </a:prstGeom>
            <a:grpFill/>
            <a:ln w="25400" cap="flat" cmpd="sng" algn="ctr">
              <a:solidFill>
                <a:sysClr val="window" lastClr="FFFFFF">
                  <a:hueOff val="0"/>
                  <a:satOff val="0"/>
                  <a:lumOff val="0"/>
                  <a:alphaOff val="0"/>
                </a:sysClr>
              </a:solidFill>
              <a:prstDash val="solid"/>
            </a:ln>
            <a:effectLst/>
          </p:spPr>
        </p:sp>
        <p:sp>
          <p:nvSpPr>
            <p:cNvPr id="21" name="Prostokąt: zaokrąglone rogi 16">
              <a:extLst>
                <a:ext uri="{FF2B5EF4-FFF2-40B4-BE49-F238E27FC236}">
                  <a16:creationId xmlns:a16="http://schemas.microsoft.com/office/drawing/2014/main" id="{A105F71F-4963-4814-8B46-131481CDE70A}"/>
                </a:ext>
              </a:extLst>
            </p:cNvPr>
            <p:cNvSpPr txBox="1"/>
            <p:nvPr/>
          </p:nvSpPr>
          <p:spPr>
            <a:xfrm>
              <a:off x="4283813" y="3491724"/>
              <a:ext cx="2097207" cy="653119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spcFirstLastPara="0" vert="horz" wrap="square" lIns="49530" tIns="49530" rIns="49530" bIns="49530" numCol="1" spcCol="1270" anchor="ctr" anchorCtr="0">
              <a:noAutofit/>
            </a:bodyPr>
            <a:lstStyle/>
            <a:p>
              <a:pPr marL="0" marR="0" lvl="0" indent="0" algn="ctr" defTabSz="57785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4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</a:rPr>
                <a:t>Oszacowanie stanu </a:t>
              </a:r>
              <a:r>
                <a:rPr kumimoji="0" lang="pl-PL" sz="1400" b="0" i="0" u="none" strike="noStrike" kern="1200" cap="none" spc="0" normalizeH="0" baseline="0" noProof="0" dirty="0" err="1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</a:rPr>
                <a:t>jcw</a:t>
              </a:r>
              <a:r>
                <a:rPr kumimoji="0" lang="pl-PL" sz="14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</a:rPr>
                <a:t> po działaniach podstawowych – jeśli „NIE”, to…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69996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868296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Cele środowiskowe</a:t>
            </a:r>
            <a:endParaRPr lang="pl-PL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grpSp>
        <p:nvGrpSpPr>
          <p:cNvPr id="11" name="Grupa 10">
            <a:extLst>
              <a:ext uri="{FF2B5EF4-FFF2-40B4-BE49-F238E27FC236}">
                <a16:creationId xmlns:a16="http://schemas.microsoft.com/office/drawing/2014/main" id="{0CC5E5B2-30D9-4798-BA35-766AC9DC5CE5}"/>
              </a:ext>
            </a:extLst>
          </p:cNvPr>
          <p:cNvGrpSpPr/>
          <p:nvPr/>
        </p:nvGrpSpPr>
        <p:grpSpPr>
          <a:xfrm>
            <a:off x="1684963" y="1345915"/>
            <a:ext cx="8835774" cy="4541177"/>
            <a:chOff x="2639242" y="1874147"/>
            <a:chExt cx="6439671" cy="3556552"/>
          </a:xfrm>
        </p:grpSpPr>
        <p:sp>
          <p:nvSpPr>
            <p:cNvPr id="12" name="Prostokąt 11">
              <a:extLst>
                <a:ext uri="{FF2B5EF4-FFF2-40B4-BE49-F238E27FC236}">
                  <a16:creationId xmlns:a16="http://schemas.microsoft.com/office/drawing/2014/main" id="{C48C9E14-AC67-4284-AF1D-7F010D73F895}"/>
                </a:ext>
              </a:extLst>
            </p:cNvPr>
            <p:cNvSpPr/>
            <p:nvPr/>
          </p:nvSpPr>
          <p:spPr>
            <a:xfrm>
              <a:off x="2639242" y="1874147"/>
              <a:ext cx="6439670" cy="623094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l-PL" sz="1400" b="1" dirty="0">
                  <a:latin typeface="Roboto" panose="02000000000000000000" pitchFamily="2" charset="0"/>
                  <a:ea typeface="Roboto" panose="02000000000000000000" pitchFamily="2" charset="0"/>
                </a:rPr>
                <a:t>Stan ekologiczny (5 klas)</a:t>
              </a:r>
            </a:p>
            <a:p>
              <a:pPr algn="ctr"/>
              <a:r>
                <a:rPr lang="pl-PL" sz="1400" b="1" dirty="0">
                  <a:solidFill>
                    <a:sysClr val="windowText" lastClr="00000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Bardzo dobry</a:t>
              </a:r>
              <a:r>
                <a:rPr lang="pl-PL" sz="1400" b="1" dirty="0">
                  <a:latin typeface="Roboto" panose="02000000000000000000" pitchFamily="2" charset="0"/>
                  <a:ea typeface="Roboto" panose="02000000000000000000" pitchFamily="2" charset="0"/>
                </a:rPr>
                <a:t>, </a:t>
              </a:r>
              <a:r>
                <a:rPr lang="pl-PL" sz="1400" b="1" dirty="0">
                  <a:solidFill>
                    <a:srgbClr val="92D05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Dobry</a:t>
              </a:r>
              <a:r>
                <a:rPr lang="pl-PL" sz="1400" b="1" dirty="0">
                  <a:latin typeface="Roboto" panose="02000000000000000000" pitchFamily="2" charset="0"/>
                  <a:ea typeface="Roboto" panose="02000000000000000000" pitchFamily="2" charset="0"/>
                </a:rPr>
                <a:t>, </a:t>
              </a:r>
              <a:r>
                <a:rPr lang="pl-PL" sz="1400" b="1" dirty="0">
                  <a:solidFill>
                    <a:srgbClr val="FFFF0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Umiarkowany</a:t>
              </a:r>
              <a:r>
                <a:rPr lang="pl-PL" sz="1400" b="1" dirty="0">
                  <a:latin typeface="Roboto" panose="02000000000000000000" pitchFamily="2" charset="0"/>
                  <a:ea typeface="Roboto" panose="02000000000000000000" pitchFamily="2" charset="0"/>
                </a:rPr>
                <a:t>, </a:t>
              </a:r>
              <a:r>
                <a:rPr lang="pl-PL" sz="1400" b="1" dirty="0">
                  <a:solidFill>
                    <a:srgbClr val="FFC00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Słaby</a:t>
              </a:r>
              <a:r>
                <a:rPr lang="pl-PL" sz="1400" b="1" dirty="0">
                  <a:latin typeface="Roboto" panose="02000000000000000000" pitchFamily="2" charset="0"/>
                  <a:ea typeface="Roboto" panose="02000000000000000000" pitchFamily="2" charset="0"/>
                </a:rPr>
                <a:t>,</a:t>
              </a:r>
              <a:r>
                <a:rPr lang="pl-PL" sz="1400" b="1" baseline="0" dirty="0">
                  <a:latin typeface="Roboto" panose="02000000000000000000" pitchFamily="2" charset="0"/>
                  <a:ea typeface="Roboto" panose="02000000000000000000" pitchFamily="2" charset="0"/>
                </a:rPr>
                <a:t> </a:t>
              </a:r>
              <a:r>
                <a:rPr lang="pl-PL" sz="1400" b="1" baseline="0" dirty="0">
                  <a:solidFill>
                    <a:srgbClr val="FF000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Zły</a:t>
              </a:r>
              <a:endParaRPr lang="pl-PL" sz="1100" dirty="0"/>
            </a:p>
          </p:txBody>
        </p:sp>
        <p:sp>
          <p:nvSpPr>
            <p:cNvPr id="13" name="Prostokąt 12">
              <a:extLst>
                <a:ext uri="{FF2B5EF4-FFF2-40B4-BE49-F238E27FC236}">
                  <a16:creationId xmlns:a16="http://schemas.microsoft.com/office/drawing/2014/main" id="{F2EF568D-9754-41EB-AD58-B810DE3F73C2}"/>
                </a:ext>
              </a:extLst>
            </p:cNvPr>
            <p:cNvSpPr/>
            <p:nvPr/>
          </p:nvSpPr>
          <p:spPr>
            <a:xfrm>
              <a:off x="2643981" y="2564433"/>
              <a:ext cx="3678237" cy="368300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21600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l-PL" sz="1400" b="1" dirty="0">
                  <a:latin typeface="Roboto" panose="02000000000000000000" pitchFamily="2" charset="0"/>
                  <a:ea typeface="Roboto" panose="02000000000000000000" pitchFamily="2" charset="0"/>
                </a:rPr>
                <a:t>Biologiczne</a:t>
              </a:r>
              <a:r>
                <a:rPr lang="pl-PL" sz="1400" b="1" baseline="0" dirty="0">
                  <a:latin typeface="Roboto" panose="02000000000000000000" pitchFamily="2" charset="0"/>
                  <a:ea typeface="Roboto" panose="02000000000000000000" pitchFamily="2" charset="0"/>
                </a:rPr>
                <a:t> elementy jakości</a:t>
              </a:r>
              <a:endParaRPr lang="pl-PL" sz="1400" b="1" dirty="0">
                <a:solidFill>
                  <a:srgbClr val="FF0000"/>
                </a:solidFill>
                <a:latin typeface="Roboto" panose="02000000000000000000" pitchFamily="2" charset="0"/>
                <a:ea typeface="Roboto" panose="02000000000000000000" pitchFamily="2" charset="0"/>
              </a:endParaRPr>
            </a:p>
            <a:p>
              <a:pPr algn="l"/>
              <a:endParaRPr lang="pl-PL" sz="1100" dirty="0"/>
            </a:p>
          </p:txBody>
        </p:sp>
        <p:sp>
          <p:nvSpPr>
            <p:cNvPr id="14" name="Prostokąt 13">
              <a:extLst>
                <a:ext uri="{FF2B5EF4-FFF2-40B4-BE49-F238E27FC236}">
                  <a16:creationId xmlns:a16="http://schemas.microsoft.com/office/drawing/2014/main" id="{68B1AFE7-B713-4693-9743-3E20C40A6587}"/>
                </a:ext>
              </a:extLst>
            </p:cNvPr>
            <p:cNvSpPr/>
            <p:nvPr/>
          </p:nvSpPr>
          <p:spPr>
            <a:xfrm>
              <a:off x="4098925" y="3024049"/>
              <a:ext cx="1481138" cy="441325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7200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l-PL" sz="1400" dirty="0">
                  <a:latin typeface="Roboto" panose="02000000000000000000" pitchFamily="2" charset="0"/>
                  <a:ea typeface="Roboto" panose="02000000000000000000" pitchFamily="2" charset="0"/>
                </a:rPr>
                <a:t>Bezkręgowce </a:t>
              </a:r>
            </a:p>
            <a:p>
              <a:pPr algn="ctr"/>
              <a:r>
                <a:rPr lang="pl-PL" sz="1400" dirty="0">
                  <a:latin typeface="Roboto" panose="02000000000000000000" pitchFamily="2" charset="0"/>
                  <a:ea typeface="Roboto" panose="02000000000000000000" pitchFamily="2" charset="0"/>
                </a:rPr>
                <a:t>bentosowe</a:t>
              </a:r>
            </a:p>
          </p:txBody>
        </p:sp>
        <p:sp>
          <p:nvSpPr>
            <p:cNvPr id="15" name="Prostokąt 14">
              <a:extLst>
                <a:ext uri="{FF2B5EF4-FFF2-40B4-BE49-F238E27FC236}">
                  <a16:creationId xmlns:a16="http://schemas.microsoft.com/office/drawing/2014/main" id="{E389A744-1A73-4C44-AD41-1CCD324A9285}"/>
                </a:ext>
              </a:extLst>
            </p:cNvPr>
            <p:cNvSpPr/>
            <p:nvPr/>
          </p:nvSpPr>
          <p:spPr>
            <a:xfrm>
              <a:off x="5595938" y="3024049"/>
              <a:ext cx="728662" cy="441325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14400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l-PL" sz="1400" dirty="0">
                  <a:latin typeface="Roboto" panose="02000000000000000000" pitchFamily="2" charset="0"/>
                  <a:ea typeface="Roboto" panose="02000000000000000000" pitchFamily="2" charset="0"/>
                </a:rPr>
                <a:t>Ryby</a:t>
              </a:r>
            </a:p>
          </p:txBody>
        </p:sp>
        <p:sp>
          <p:nvSpPr>
            <p:cNvPr id="16" name="Prostokąt 15">
              <a:extLst>
                <a:ext uri="{FF2B5EF4-FFF2-40B4-BE49-F238E27FC236}">
                  <a16:creationId xmlns:a16="http://schemas.microsoft.com/office/drawing/2014/main" id="{E1267888-231E-4135-B865-236EAFCBADDF}"/>
                </a:ext>
              </a:extLst>
            </p:cNvPr>
            <p:cNvSpPr/>
            <p:nvPr/>
          </p:nvSpPr>
          <p:spPr>
            <a:xfrm>
              <a:off x="2670175" y="3024049"/>
              <a:ext cx="693738" cy="441325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14400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l-PL" sz="1400" dirty="0">
                  <a:latin typeface="Roboto" panose="02000000000000000000" pitchFamily="2" charset="0"/>
                  <a:ea typeface="Roboto" panose="02000000000000000000" pitchFamily="2" charset="0"/>
                </a:rPr>
                <a:t>Plankton</a:t>
              </a:r>
            </a:p>
          </p:txBody>
        </p:sp>
        <p:sp>
          <p:nvSpPr>
            <p:cNvPr id="17" name="Prostokąt 16">
              <a:extLst>
                <a:ext uri="{FF2B5EF4-FFF2-40B4-BE49-F238E27FC236}">
                  <a16:creationId xmlns:a16="http://schemas.microsoft.com/office/drawing/2014/main" id="{0E68C1D4-D911-47D8-BED1-EBE6FB2EBA5D}"/>
                </a:ext>
              </a:extLst>
            </p:cNvPr>
            <p:cNvSpPr/>
            <p:nvPr/>
          </p:nvSpPr>
          <p:spPr>
            <a:xfrm>
              <a:off x="3386138" y="3024049"/>
              <a:ext cx="693737" cy="441325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14400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l-PL" sz="1400" dirty="0" err="1">
                  <a:latin typeface="Roboto" panose="02000000000000000000" pitchFamily="2" charset="0"/>
                  <a:ea typeface="Roboto" panose="02000000000000000000" pitchFamily="2" charset="0"/>
                </a:rPr>
                <a:t>Makrofity</a:t>
              </a:r>
              <a:endParaRPr lang="pl-PL" sz="1400" dirty="0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18" name="Prostokąt 17">
              <a:extLst>
                <a:ext uri="{FF2B5EF4-FFF2-40B4-BE49-F238E27FC236}">
                  <a16:creationId xmlns:a16="http://schemas.microsoft.com/office/drawing/2014/main" id="{00336000-278B-4627-B155-BB277A60AB07}"/>
                </a:ext>
              </a:extLst>
            </p:cNvPr>
            <p:cNvSpPr/>
            <p:nvPr/>
          </p:nvSpPr>
          <p:spPr>
            <a:xfrm>
              <a:off x="2663825" y="3571737"/>
              <a:ext cx="3643313" cy="227012"/>
            </a:xfrm>
            <a:prstGeom prst="rect">
              <a:avLst/>
            </a:prstGeom>
            <a:solidFill>
              <a:schemeClr val="accent5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l-PL" sz="1400" b="1" dirty="0">
                  <a:solidFill>
                    <a:sysClr val="windowText" lastClr="00000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Bardzo</a:t>
              </a:r>
              <a:r>
                <a:rPr lang="pl-PL" sz="1400" b="1" baseline="0" dirty="0">
                  <a:solidFill>
                    <a:sysClr val="windowText" lastClr="00000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 małe odchylenia</a:t>
              </a:r>
              <a:endParaRPr lang="pl-PL" sz="1400" b="1" dirty="0">
                <a:solidFill>
                  <a:sysClr val="windowText" lastClr="000000"/>
                </a:solidFill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19" name="Prostokąt 18">
              <a:extLst>
                <a:ext uri="{FF2B5EF4-FFF2-40B4-BE49-F238E27FC236}">
                  <a16:creationId xmlns:a16="http://schemas.microsoft.com/office/drawing/2014/main" id="{37EF6D6D-F8C3-41BE-B6D9-66F8D1493925}"/>
                </a:ext>
              </a:extLst>
            </p:cNvPr>
            <p:cNvSpPr/>
            <p:nvPr/>
          </p:nvSpPr>
          <p:spPr>
            <a:xfrm>
              <a:off x="2662238" y="3811449"/>
              <a:ext cx="3641725" cy="242888"/>
            </a:xfrm>
            <a:prstGeom prst="rect">
              <a:avLst/>
            </a:prstGeom>
            <a:solidFill>
              <a:srgbClr val="92D050"/>
            </a:solidFill>
            <a:ln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l-PL" sz="1400" b="1" dirty="0">
                  <a:solidFill>
                    <a:sysClr val="windowText" lastClr="00000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Nieznaczne</a:t>
              </a:r>
              <a:r>
                <a:rPr lang="pl-PL" sz="1400" b="1" baseline="0" dirty="0">
                  <a:solidFill>
                    <a:sysClr val="windowText" lastClr="00000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 odchylenia</a:t>
              </a:r>
              <a:endParaRPr lang="pl-PL" sz="1400" b="1" dirty="0">
                <a:solidFill>
                  <a:sysClr val="windowText" lastClr="000000"/>
                </a:solidFill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0" name="Prostokąt 19">
              <a:extLst>
                <a:ext uri="{FF2B5EF4-FFF2-40B4-BE49-F238E27FC236}">
                  <a16:creationId xmlns:a16="http://schemas.microsoft.com/office/drawing/2014/main" id="{7CDBCF84-747A-447C-8B87-24200B3A469D}"/>
                </a:ext>
              </a:extLst>
            </p:cNvPr>
            <p:cNvSpPr/>
            <p:nvPr/>
          </p:nvSpPr>
          <p:spPr>
            <a:xfrm>
              <a:off x="2657475" y="4071799"/>
              <a:ext cx="3656013" cy="225425"/>
            </a:xfrm>
            <a:prstGeom prst="rect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l-PL" sz="1400" b="1" dirty="0">
                  <a:solidFill>
                    <a:sysClr val="windowText" lastClr="00000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Umiarkowane odchylenia</a:t>
              </a:r>
            </a:p>
          </p:txBody>
        </p:sp>
        <p:sp>
          <p:nvSpPr>
            <p:cNvPr id="21" name="Prostokąt 20">
              <a:extLst>
                <a:ext uri="{FF2B5EF4-FFF2-40B4-BE49-F238E27FC236}">
                  <a16:creationId xmlns:a16="http://schemas.microsoft.com/office/drawing/2014/main" id="{ED153D50-A50A-42B5-9B3B-D1D1C2C1B96A}"/>
                </a:ext>
              </a:extLst>
            </p:cNvPr>
            <p:cNvSpPr/>
            <p:nvPr/>
          </p:nvSpPr>
          <p:spPr>
            <a:xfrm>
              <a:off x="2657475" y="4303574"/>
              <a:ext cx="3656013" cy="225425"/>
            </a:xfrm>
            <a:prstGeom prst="rect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l-PL" sz="1400" b="1" dirty="0">
                  <a:solidFill>
                    <a:sysClr val="windowText" lastClr="00000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Duże odchylenia</a:t>
              </a:r>
            </a:p>
          </p:txBody>
        </p:sp>
        <p:sp>
          <p:nvSpPr>
            <p:cNvPr id="22" name="Prostokąt 21">
              <a:extLst>
                <a:ext uri="{FF2B5EF4-FFF2-40B4-BE49-F238E27FC236}">
                  <a16:creationId xmlns:a16="http://schemas.microsoft.com/office/drawing/2014/main" id="{50529FDF-D785-46A4-A06F-D0DED9618DD0}"/>
                </a:ext>
              </a:extLst>
            </p:cNvPr>
            <p:cNvSpPr/>
            <p:nvPr/>
          </p:nvSpPr>
          <p:spPr>
            <a:xfrm>
              <a:off x="2657475" y="4544874"/>
              <a:ext cx="3656013" cy="217488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l-PL" sz="1400" b="1" dirty="0">
                  <a:solidFill>
                    <a:sysClr val="windowText" lastClr="00000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Bardzo</a:t>
              </a:r>
              <a:r>
                <a:rPr lang="pl-PL" sz="1400" b="1" baseline="0" dirty="0">
                  <a:solidFill>
                    <a:sysClr val="windowText" lastClr="00000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 znaczne odchylenia</a:t>
              </a:r>
              <a:endParaRPr lang="pl-PL" sz="1400" b="1" dirty="0">
                <a:solidFill>
                  <a:sysClr val="windowText" lastClr="000000"/>
                </a:solidFill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3" name="Prostokąt 22">
              <a:extLst>
                <a:ext uri="{FF2B5EF4-FFF2-40B4-BE49-F238E27FC236}">
                  <a16:creationId xmlns:a16="http://schemas.microsoft.com/office/drawing/2014/main" id="{878707AD-B196-47B8-9080-EE444ADC5A8A}"/>
                </a:ext>
              </a:extLst>
            </p:cNvPr>
            <p:cNvSpPr/>
            <p:nvPr/>
          </p:nvSpPr>
          <p:spPr>
            <a:xfrm>
              <a:off x="2655890" y="4773474"/>
              <a:ext cx="3660774" cy="204788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l-PL" sz="1400" i="1" dirty="0">
                  <a:solidFill>
                    <a:schemeClr val="bg1">
                      <a:lumMod val="5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Elementy wspierające</a:t>
              </a:r>
            </a:p>
          </p:txBody>
        </p:sp>
        <p:sp>
          <p:nvSpPr>
            <p:cNvPr id="24" name="Prostokąt 23">
              <a:extLst>
                <a:ext uri="{FF2B5EF4-FFF2-40B4-BE49-F238E27FC236}">
                  <a16:creationId xmlns:a16="http://schemas.microsoft.com/office/drawing/2014/main" id="{209AFE87-9566-43CD-83CF-8F8A47B5254B}"/>
                </a:ext>
              </a:extLst>
            </p:cNvPr>
            <p:cNvSpPr/>
            <p:nvPr/>
          </p:nvSpPr>
          <p:spPr>
            <a:xfrm>
              <a:off x="2655094" y="4976674"/>
              <a:ext cx="3661569" cy="227013"/>
            </a:xfrm>
            <a:prstGeom prst="rect">
              <a:avLst/>
            </a:prstGeom>
            <a:ln/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l-PL" sz="1400" i="1" dirty="0">
                  <a:solidFill>
                    <a:schemeClr val="bg1">
                      <a:lumMod val="50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</a:rPr>
                <a:t>Elementy </a:t>
              </a:r>
              <a:r>
                <a:rPr lang="pl-PL" sz="1400" i="1" dirty="0" err="1">
                  <a:solidFill>
                    <a:schemeClr val="bg1">
                      <a:lumMod val="5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hydromorfologiczne</a:t>
              </a:r>
              <a:endParaRPr lang="pl-PL" sz="1400" i="1" dirty="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5" name="Prostokąt 24">
              <a:extLst>
                <a:ext uri="{FF2B5EF4-FFF2-40B4-BE49-F238E27FC236}">
                  <a16:creationId xmlns:a16="http://schemas.microsoft.com/office/drawing/2014/main" id="{1C36A6A1-75DD-4997-88E2-8D62EE5E33AD}"/>
                </a:ext>
              </a:extLst>
            </p:cNvPr>
            <p:cNvSpPr/>
            <p:nvPr/>
          </p:nvSpPr>
          <p:spPr>
            <a:xfrm>
              <a:off x="2657474" y="5208449"/>
              <a:ext cx="3659189" cy="220663"/>
            </a:xfrm>
            <a:prstGeom prst="rect">
              <a:avLst/>
            </a:prstGeom>
            <a:ln/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l-PL" sz="1400" i="1" dirty="0">
                  <a:solidFill>
                    <a:schemeClr val="bg1">
                      <a:lumMod val="50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</a:rPr>
                <a:t>Elementy </a:t>
              </a:r>
              <a:r>
                <a:rPr lang="pl-PL" sz="1400" i="1" dirty="0">
                  <a:solidFill>
                    <a:schemeClr val="bg1">
                      <a:lumMod val="5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fizykochemiczne</a:t>
              </a:r>
            </a:p>
          </p:txBody>
        </p:sp>
        <p:sp>
          <p:nvSpPr>
            <p:cNvPr id="26" name="Prostokąt 25">
              <a:extLst>
                <a:ext uri="{FF2B5EF4-FFF2-40B4-BE49-F238E27FC236}">
                  <a16:creationId xmlns:a16="http://schemas.microsoft.com/office/drawing/2014/main" id="{4558DAB9-7D43-4F48-90A5-910A7620B736}"/>
                </a:ext>
              </a:extLst>
            </p:cNvPr>
            <p:cNvSpPr/>
            <p:nvPr/>
          </p:nvSpPr>
          <p:spPr>
            <a:xfrm>
              <a:off x="6421439" y="2552184"/>
              <a:ext cx="2657474" cy="91319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25200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l-PL" sz="1400" b="1" dirty="0">
                  <a:solidFill>
                    <a:sysClr val="windowText" lastClr="00000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Wzrastające odchylenie od warunków</a:t>
              </a:r>
              <a:r>
                <a:rPr lang="pl-PL" sz="1400" b="1" baseline="0" dirty="0">
                  <a:solidFill>
                    <a:sysClr val="windowText" lastClr="00000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 naturalnych prowadzi do obniżenia stanu ekologicznego jcw</a:t>
              </a:r>
              <a:endParaRPr lang="pl-PL" sz="1400" b="1" dirty="0">
                <a:solidFill>
                  <a:sysClr val="windowText" lastClr="000000"/>
                </a:solidFill>
                <a:latin typeface="Roboto" panose="02000000000000000000" pitchFamily="2" charset="0"/>
                <a:ea typeface="Roboto" panose="02000000000000000000" pitchFamily="2" charset="0"/>
              </a:endParaRPr>
            </a:p>
            <a:p>
              <a:pPr algn="l"/>
              <a:endParaRPr lang="pl-PL" sz="110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7" name="Prostokąt 26">
              <a:extLst>
                <a:ext uri="{FF2B5EF4-FFF2-40B4-BE49-F238E27FC236}">
                  <a16:creationId xmlns:a16="http://schemas.microsoft.com/office/drawing/2014/main" id="{E2EEFE3F-AFDB-441F-9D4B-BBCFE53E3FD5}"/>
                </a:ext>
              </a:extLst>
            </p:cNvPr>
            <p:cNvSpPr/>
            <p:nvPr/>
          </p:nvSpPr>
          <p:spPr>
            <a:xfrm>
              <a:off x="6411913" y="3578087"/>
              <a:ext cx="1738312" cy="230187"/>
            </a:xfrm>
            <a:prstGeom prst="rect">
              <a:avLst/>
            </a:prstGeom>
            <a:solidFill>
              <a:schemeClr val="accent5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l-PL" sz="1400" b="1" dirty="0">
                  <a:solidFill>
                    <a:sysClr val="windowText" lastClr="00000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Bardzo</a:t>
              </a:r>
              <a:r>
                <a:rPr lang="pl-PL" sz="1400" b="1" baseline="0" dirty="0">
                  <a:solidFill>
                    <a:sysClr val="windowText" lastClr="00000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 dobry</a:t>
              </a:r>
              <a:endParaRPr lang="pl-PL" sz="1400" b="1" dirty="0">
                <a:solidFill>
                  <a:sysClr val="windowText" lastClr="000000"/>
                </a:solidFill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8" name="Prostokąt 27">
              <a:extLst>
                <a:ext uri="{FF2B5EF4-FFF2-40B4-BE49-F238E27FC236}">
                  <a16:creationId xmlns:a16="http://schemas.microsoft.com/office/drawing/2014/main" id="{E486D971-3C2C-4CC7-8FA0-BE88856F7DDF}"/>
                </a:ext>
              </a:extLst>
            </p:cNvPr>
            <p:cNvSpPr/>
            <p:nvPr/>
          </p:nvSpPr>
          <p:spPr>
            <a:xfrm>
              <a:off x="6413500" y="3820974"/>
              <a:ext cx="1736725" cy="242888"/>
            </a:xfrm>
            <a:prstGeom prst="rect">
              <a:avLst/>
            </a:prstGeom>
            <a:solidFill>
              <a:srgbClr val="92D050"/>
            </a:solidFill>
            <a:ln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l-PL" sz="1000" b="1" baseline="0" dirty="0">
                  <a:solidFill>
                    <a:sysClr val="windowText" lastClr="00000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 </a:t>
              </a:r>
              <a:r>
                <a:rPr lang="pl-PL" sz="1400" b="1" baseline="0" dirty="0">
                  <a:solidFill>
                    <a:sysClr val="windowText" lastClr="00000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Dobry</a:t>
              </a:r>
              <a:endParaRPr lang="pl-PL" sz="1400" b="1" dirty="0">
                <a:solidFill>
                  <a:sysClr val="windowText" lastClr="000000"/>
                </a:solidFill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9" name="Prostokąt 28">
              <a:extLst>
                <a:ext uri="{FF2B5EF4-FFF2-40B4-BE49-F238E27FC236}">
                  <a16:creationId xmlns:a16="http://schemas.microsoft.com/office/drawing/2014/main" id="{75969D6D-4A24-4B8D-B54C-76780EE81ED4}"/>
                </a:ext>
              </a:extLst>
            </p:cNvPr>
            <p:cNvSpPr/>
            <p:nvPr/>
          </p:nvSpPr>
          <p:spPr>
            <a:xfrm>
              <a:off x="6413500" y="4079737"/>
              <a:ext cx="1744663" cy="227012"/>
            </a:xfrm>
            <a:prstGeom prst="rect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l-PL" sz="1400" b="1" dirty="0">
                  <a:solidFill>
                    <a:sysClr val="windowText" lastClr="00000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Umiarkowany</a:t>
              </a:r>
            </a:p>
          </p:txBody>
        </p:sp>
        <p:sp>
          <p:nvSpPr>
            <p:cNvPr id="31" name="Prostokąt 30">
              <a:extLst>
                <a:ext uri="{FF2B5EF4-FFF2-40B4-BE49-F238E27FC236}">
                  <a16:creationId xmlns:a16="http://schemas.microsoft.com/office/drawing/2014/main" id="{63661667-4291-4F3B-B1B8-0AD17D691A76}"/>
                </a:ext>
              </a:extLst>
            </p:cNvPr>
            <p:cNvSpPr/>
            <p:nvPr/>
          </p:nvSpPr>
          <p:spPr>
            <a:xfrm>
              <a:off x="6418263" y="4321037"/>
              <a:ext cx="1739900" cy="225425"/>
            </a:xfrm>
            <a:prstGeom prst="rect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l-PL" sz="1400" b="1" dirty="0">
                  <a:solidFill>
                    <a:sysClr val="windowText" lastClr="00000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Słaby</a:t>
              </a:r>
            </a:p>
          </p:txBody>
        </p:sp>
        <p:sp>
          <p:nvSpPr>
            <p:cNvPr id="32" name="Prostokąt 31">
              <a:extLst>
                <a:ext uri="{FF2B5EF4-FFF2-40B4-BE49-F238E27FC236}">
                  <a16:creationId xmlns:a16="http://schemas.microsoft.com/office/drawing/2014/main" id="{8BF20DA4-F097-4B88-B142-B4163BEEDDED}"/>
                </a:ext>
              </a:extLst>
            </p:cNvPr>
            <p:cNvSpPr/>
            <p:nvPr/>
          </p:nvSpPr>
          <p:spPr>
            <a:xfrm>
              <a:off x="6418263" y="4549637"/>
              <a:ext cx="1739900" cy="212725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l-PL" sz="1400" b="1" dirty="0">
                  <a:solidFill>
                    <a:sysClr val="windowText" lastClr="00000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Zły</a:t>
              </a:r>
            </a:p>
          </p:txBody>
        </p:sp>
        <p:sp>
          <p:nvSpPr>
            <p:cNvPr id="33" name="Prostokąt 32">
              <a:extLst>
                <a:ext uri="{FF2B5EF4-FFF2-40B4-BE49-F238E27FC236}">
                  <a16:creationId xmlns:a16="http://schemas.microsoft.com/office/drawing/2014/main" id="{112B1403-AC82-4D41-A282-3F730B988023}"/>
                </a:ext>
              </a:extLst>
            </p:cNvPr>
            <p:cNvSpPr/>
            <p:nvPr/>
          </p:nvSpPr>
          <p:spPr>
            <a:xfrm>
              <a:off x="6413499" y="4863962"/>
              <a:ext cx="2665413" cy="566737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18000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l-PL" sz="1400" b="1" i="1" dirty="0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Warunki spójne z osiągnięciem</a:t>
              </a:r>
              <a:r>
                <a:rPr lang="pl-PL" sz="1400" b="1" i="1" baseline="0" dirty="0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 celów dla elementów biologicznych</a:t>
              </a:r>
              <a:endParaRPr lang="pl-PL" sz="1400" b="1" i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endParaRPr>
            </a:p>
            <a:p>
              <a:pPr algn="l"/>
              <a:endParaRPr lang="pl-PL" sz="110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4" name="Strzałka: w dół 33">
              <a:extLst>
                <a:ext uri="{FF2B5EF4-FFF2-40B4-BE49-F238E27FC236}">
                  <a16:creationId xmlns:a16="http://schemas.microsoft.com/office/drawing/2014/main" id="{C764A2ED-37BF-4D3A-99A8-DD565B955C73}"/>
                </a:ext>
              </a:extLst>
            </p:cNvPr>
            <p:cNvSpPr/>
            <p:nvPr/>
          </p:nvSpPr>
          <p:spPr>
            <a:xfrm>
              <a:off x="8397875" y="3578086"/>
              <a:ext cx="485775" cy="1184275"/>
            </a:xfrm>
            <a:prstGeom prst="downArrow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endParaRPr lang="pl-PL" sz="1100"/>
            </a:p>
          </p:txBody>
        </p:sp>
        <p:sp>
          <p:nvSpPr>
            <p:cNvPr id="35" name="Nawias klamrowy zamykający 34">
              <a:extLst>
                <a:ext uri="{FF2B5EF4-FFF2-40B4-BE49-F238E27FC236}">
                  <a16:creationId xmlns:a16="http://schemas.microsoft.com/office/drawing/2014/main" id="{AE026A60-F306-4C6F-87D8-33ABACBDB479}"/>
                </a:ext>
              </a:extLst>
            </p:cNvPr>
            <p:cNvSpPr/>
            <p:nvPr/>
          </p:nvSpPr>
          <p:spPr>
            <a:xfrm>
              <a:off x="6337300" y="4789746"/>
              <a:ext cx="45719" cy="623094"/>
            </a:xfrm>
            <a:prstGeom prst="rightBrac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</p:spTree>
    <p:extLst>
      <p:ext uri="{BB962C8B-B14F-4D97-AF65-F5344CB8AC3E}">
        <p14:creationId xmlns:p14="http://schemas.microsoft.com/office/powerpoint/2010/main" val="38349390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868296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Konsultacje społeczne – Rzeszów, 07.06.2021</a:t>
            </a:r>
            <a:endParaRPr lang="pl-PL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3" name="Obraz 2" descr="Obraz zawierający mapa&#10;&#10;Opis wygenerowany automatycznie">
            <a:extLst>
              <a:ext uri="{FF2B5EF4-FFF2-40B4-BE49-F238E27FC236}">
                <a16:creationId xmlns:a16="http://schemas.microsoft.com/office/drawing/2014/main" id="{233B11D2-BE04-427A-B848-A1AB3F0E5B6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97874" y="1314815"/>
            <a:ext cx="8507762" cy="4785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10706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868296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b="1" dirty="0">
                <a:solidFill>
                  <a:srgbClr val="4472C4">
                    <a:lumMod val="75000"/>
                  </a:srgb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Konsultacje społeczne: 14 kwietnia – 14 października 2021 r.</a:t>
            </a: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7" name="Prostokąt 6">
            <a:extLst>
              <a:ext uri="{FF2B5EF4-FFF2-40B4-BE49-F238E27FC236}">
                <a16:creationId xmlns:a16="http://schemas.microsoft.com/office/drawing/2014/main" id="{9CC04722-2FB2-48D1-AAA7-F8DF9AEF86FB}"/>
              </a:ext>
            </a:extLst>
          </p:cNvPr>
          <p:cNvSpPr/>
          <p:nvPr/>
        </p:nvSpPr>
        <p:spPr>
          <a:xfrm>
            <a:off x="1102722" y="5364191"/>
            <a:ext cx="998655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4000" b="1" i="0" u="none" strike="noStrike" kern="1200" cap="none" spc="0" normalizeH="0" baseline="0" noProof="0" dirty="0">
                <a:ln>
                  <a:noFill/>
                </a:ln>
                <a:solidFill>
                  <a:srgbClr val="015CA4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www.apgw.gov.pl</a:t>
            </a:r>
            <a:endParaRPr kumimoji="0" lang="pl-PL" sz="4000" b="0" i="0" u="none" strike="noStrike" kern="1200" cap="none" spc="0" normalizeH="0" baseline="0" noProof="0" dirty="0">
              <a:ln>
                <a:noFill/>
              </a:ln>
              <a:solidFill>
                <a:srgbClr val="015CA4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9" name="Obraz 8">
            <a:extLst>
              <a:ext uri="{FF2B5EF4-FFF2-40B4-BE49-F238E27FC236}">
                <a16:creationId xmlns:a16="http://schemas.microsoft.com/office/drawing/2014/main" id="{4762A8CA-2E31-4E25-842D-870CB45F93A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87932" y="1308316"/>
            <a:ext cx="5699024" cy="4175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88069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3" name="pole tekstowe 2">
            <a:extLst>
              <a:ext uri="{FF2B5EF4-FFF2-40B4-BE49-F238E27FC236}">
                <a16:creationId xmlns:a16="http://schemas.microsoft.com/office/drawing/2014/main" id="{6869784E-E6ED-5A41-9C3F-86A455E4D679}"/>
              </a:ext>
            </a:extLst>
          </p:cNvPr>
          <p:cNvSpPr txBox="1"/>
          <p:nvPr/>
        </p:nvSpPr>
        <p:spPr>
          <a:xfrm>
            <a:off x="4664361" y="2934412"/>
            <a:ext cx="28632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l-PL" sz="2400" b="1" dirty="0">
                <a:solidFill>
                  <a:srgbClr val="005BA3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Dziękuję za uwagę</a:t>
            </a:r>
          </a:p>
        </p:txBody>
      </p:sp>
    </p:spTree>
    <p:extLst>
      <p:ext uri="{BB962C8B-B14F-4D97-AF65-F5344CB8AC3E}">
        <p14:creationId xmlns:p14="http://schemas.microsoft.com/office/powerpoint/2010/main" val="3074932445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Motyw pakietu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Motyw pakietu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0AC6BF959837C4DB345B3F102F57235" ma:contentTypeVersion="13" ma:contentTypeDescription="Create a new document." ma:contentTypeScope="" ma:versionID="a54c87d663bcf844a308e5bea7073bbd">
  <xsd:schema xmlns:xsd="http://www.w3.org/2001/XMLSchema" xmlns:xs="http://www.w3.org/2001/XMLSchema" xmlns:p="http://schemas.microsoft.com/office/2006/metadata/properties" xmlns:ns3="56775634-cb86-4866-8bc5-a71ef0067cc4" xmlns:ns4="8e0e94e1-03dd-4633-b237-cc4ee3e2e4dc" targetNamespace="http://schemas.microsoft.com/office/2006/metadata/properties" ma:root="true" ma:fieldsID="88eafda595ea8912e24b90c5f8ee34e3" ns3:_="" ns4:_="">
    <xsd:import namespace="56775634-cb86-4866-8bc5-a71ef0067cc4"/>
    <xsd:import namespace="8e0e94e1-03dd-4633-b237-cc4ee3e2e4dc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Location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6775634-cb86-4866-8bc5-a71ef0067cc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e0e94e1-03dd-4633-b237-cc4ee3e2e4dc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0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2533D348-EDFD-4F3F-B49C-C6A9741B4B7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6775634-cb86-4866-8bc5-a71ef0067cc4"/>
    <ds:schemaRef ds:uri="8e0e94e1-03dd-4633-b237-cc4ee3e2e4d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7C7D08C4-DA9E-40FC-B94E-979C2A67CDA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ACE2EC2-69AF-4198-8901-04E8D3FB047B}">
  <ds:schemaRefs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440</Words>
  <Application>Microsoft Office PowerPoint</Application>
  <PresentationFormat>Panoramiczny</PresentationFormat>
  <Paragraphs>91</Paragraphs>
  <Slides>11</Slides>
  <Notes>11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11</vt:i4>
      </vt:variant>
    </vt:vector>
  </HeadingPairs>
  <TitlesOfParts>
    <vt:vector size="17" baseType="lpstr">
      <vt:lpstr>Arial</vt:lpstr>
      <vt:lpstr>Calibri</vt:lpstr>
      <vt:lpstr>Calibri Light</vt:lpstr>
      <vt:lpstr>Roboto</vt:lpstr>
      <vt:lpstr>Wingdings</vt:lpstr>
      <vt:lpstr>Motyw pakietu Office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natalia wozniak</dc:creator>
  <cp:lastModifiedBy>Wilkos Gladki, Ewa</cp:lastModifiedBy>
  <cp:revision>47</cp:revision>
  <dcterms:created xsi:type="dcterms:W3CDTF">2017-12-14T14:22:37Z</dcterms:created>
  <dcterms:modified xsi:type="dcterms:W3CDTF">2021-06-01T20:36:46Z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0x01010050AC6BF959837C4DB345B3F102F57235</vt:lpwstr>
  </property>
</Properties>
</file>